
<file path=[Content_Types].xml><?xml version="1.0" encoding="utf-8"?>
<Types xmlns="http://schemas.openxmlformats.org/package/2006/content-types">
  <Default Extension="jpg" ContentType="image/jpg"/>
  <Default Extension="mp3" ContentType="audio/m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757311-111C-439D-BF19-A488B1AF2D8D}" v="3" dt="2026-09-15T04:04:51.9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2" d="100"/>
          <a:sy n="102" d="100"/>
        </p:scale>
        <p:origin x="918" y="3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ゆう 市川" userId="6592f458d05a63e9" providerId="LiveId" clId="{E039121A-BD39-4263-A27F-D3CAFF97382C}"/>
    <pc:docChg chg="undo custSel modSld">
      <pc:chgData name="ゆう 市川" userId="6592f458d05a63e9" providerId="LiveId" clId="{E039121A-BD39-4263-A27F-D3CAFF97382C}" dt="2026-09-15T04:05:39.923" v="53" actId="20577"/>
      <pc:docMkLst>
        <pc:docMk/>
      </pc:docMkLst>
      <pc:sldChg chg="modSp mod">
        <pc:chgData name="ゆう 市川" userId="6592f458d05a63e9" providerId="LiveId" clId="{E039121A-BD39-4263-A27F-D3CAFF97382C}" dt="2026-09-15T04:05:39.923" v="53" actId="20577"/>
        <pc:sldMkLst>
          <pc:docMk/>
          <pc:sldMk cId="0" sldId="263"/>
        </pc:sldMkLst>
        <pc:spChg chg="mod">
          <ac:chgData name="ゆう 市川" userId="6592f458d05a63e9" providerId="LiveId" clId="{E039121A-BD39-4263-A27F-D3CAFF97382C}" dt="2026-09-15T04:04:58.426" v="45" actId="20577"/>
          <ac:spMkLst>
            <pc:docMk/>
            <pc:sldMk cId="0" sldId="263"/>
            <ac:spMk id="3" creationId="{00000000-0000-0000-0000-000000000000}"/>
          </ac:spMkLst>
        </pc:spChg>
        <pc:spChg chg="mod">
          <ac:chgData name="ゆう 市川" userId="6592f458d05a63e9" providerId="LiveId" clId="{E039121A-BD39-4263-A27F-D3CAFF97382C}" dt="2026-09-15T04:04:34.783" v="12" actId="20577"/>
          <ac:spMkLst>
            <pc:docMk/>
            <pc:sldMk cId="0" sldId="263"/>
            <ac:spMk id="9" creationId="{00000000-0000-0000-0000-000000000000}"/>
          </ac:spMkLst>
        </pc:spChg>
        <pc:spChg chg="mod">
          <ac:chgData name="ゆう 市川" userId="6592f458d05a63e9" providerId="LiveId" clId="{E039121A-BD39-4263-A27F-D3CAFF97382C}" dt="2026-09-15T04:04:41.399" v="13"/>
          <ac:spMkLst>
            <pc:docMk/>
            <pc:sldMk cId="0" sldId="263"/>
            <ac:spMk id="13" creationId="{00000000-0000-0000-0000-000000000000}"/>
          </ac:spMkLst>
        </pc:spChg>
        <pc:spChg chg="mod">
          <ac:chgData name="ゆう 市川" userId="6592f458d05a63e9" providerId="LiveId" clId="{E039121A-BD39-4263-A27F-D3CAFF97382C}" dt="2026-09-15T04:05:39.923" v="53" actId="20577"/>
          <ac:spMkLst>
            <pc:docMk/>
            <pc:sldMk cId="0" sldId="263"/>
            <ac:spMk id="15" creationId="{00000000-0000-0000-0000-000000000000}"/>
          </ac:spMkLst>
        </pc:spChg>
        <pc:spChg chg="mod">
          <ac:chgData name="ゆう 市川" userId="6592f458d05a63e9" providerId="LiveId" clId="{E039121A-BD39-4263-A27F-D3CAFF97382C}" dt="2026-09-15T04:05:05.637" v="50" actId="20577"/>
          <ac:spMkLst>
            <pc:docMk/>
            <pc:sldMk cId="0" sldId="263"/>
            <ac:spMk id="36" creationId="{00000000-0000-0000-0000-00000000000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1"/>
  <c:style val="2"/>
  <c:chart>
    <c:title>
      <c:tx>
        <c:rich>
          <a:bodyPr/>
          <a:lstStyle/>
          <a:p>
            <a:pPr algn="l">
              <a:defRPr sz="1200" b="0" i="0" u="none" strike="noStrike">
                <a:solidFill>
                  <a:srgbClr val="5A5A5A"/>
                </a:solidFill>
                <a:latin typeface="Meiryo"/>
              </a:defRPr>
            </a:pPr>
            <a:r>
              <a:rPr lang="ja-JP" altLang="en-US" sz="1200" b="0" i="0" u="none" strike="noStrike">
                <a:solidFill>
                  <a:srgbClr val="5A5A5A"/>
                </a:solidFill>
                <a:latin typeface="Meiryo"/>
              </a:rPr>
              <a:t>認識率 </a:t>
            </a:r>
            <a:r>
              <a:rPr lang="en-US" altLang="ja-JP" sz="1200" b="0" i="0" u="none" strike="noStrike">
                <a:solidFill>
                  <a:srgbClr val="5A5A5A"/>
                </a:solidFill>
                <a:latin typeface="Meiryo"/>
              </a:rPr>
              <a:t>[%]</a:t>
            </a:r>
          </a:p>
        </c:rich>
      </c:tx>
      <c:overlay val="0"/>
    </c:title>
    <c:autoTitleDeleted val="0"/>
    <c:plotArea>
      <c:layout/>
      <c:barChart>
        <c:barDir val="col"/>
        <c:grouping val="clustered"/>
        <c:varyColors val="0"/>
        <c:ser>
          <c:idx val="0"/>
          <c:order val="0"/>
          <c:tx>
            <c:strRef>
              <c:f>Sheet1!$B$1</c:f>
              <c:strCache>
                <c:ptCount val="1"/>
                <c:pt idx="0">
                  <c:v>VEXA</c:v>
                </c:pt>
              </c:strCache>
            </c:strRef>
          </c:tx>
          <c:spPr>
            <a:solidFill>
              <a:srgbClr val="C8102E"/>
            </a:solidFill>
            <a:effectLst/>
          </c:spPr>
          <c:invertIfNegative val="0"/>
          <c:dLbls>
            <c:numFmt formatCode="0.0" sourceLinked="0"/>
            <c:spPr>
              <a:noFill/>
              <a:ln>
                <a:noFill/>
              </a:ln>
              <a:effectLst/>
            </c:spPr>
            <c:txPr>
              <a:bodyPr/>
              <a:lstStyle/>
              <a:p>
                <a:pPr>
                  <a:defRPr sz="1100" b="0" i="0" u="none" strike="noStrike">
                    <a:solidFill>
                      <a:srgbClr val="1A1A1A"/>
                    </a:solidFill>
                    <a:latin typeface="Arial"/>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ノイズなし</c:v>
                </c:pt>
                <c:pt idx="1">
                  <c:v>70dB</c:v>
                </c:pt>
                <c:pt idx="2">
                  <c:v>75dB</c:v>
                </c:pt>
                <c:pt idx="3">
                  <c:v>80dB</c:v>
                </c:pt>
              </c:strCache>
            </c:strRef>
          </c:cat>
          <c:val>
            <c:numRef>
              <c:f>Sheet1!$B$2:$B$5</c:f>
              <c:numCache>
                <c:formatCode>General</c:formatCode>
                <c:ptCount val="4"/>
                <c:pt idx="0">
                  <c:v>100</c:v>
                </c:pt>
                <c:pt idx="1">
                  <c:v>100</c:v>
                </c:pt>
                <c:pt idx="2">
                  <c:v>85.7</c:v>
                </c:pt>
                <c:pt idx="3">
                  <c:v>45.2</c:v>
                </c:pt>
              </c:numCache>
            </c:numRef>
          </c:val>
          <c:extLst>
            <c:ext xmlns:c16="http://schemas.microsoft.com/office/drawing/2014/chart" uri="{C3380CC4-5D6E-409C-BE32-E72D297353CC}">
              <c16:uniqueId val="{00000000-6C93-4526-A9A6-A6F92CC5E03C}"/>
            </c:ext>
          </c:extLst>
        </c:ser>
        <c:ser>
          <c:idx val="1"/>
          <c:order val="1"/>
          <c:tx>
            <c:strRef>
              <c:f>Sheet1!$C$1</c:f>
              <c:strCache>
                <c:ptCount val="1"/>
                <c:pt idx="0">
                  <c:v>OpenComm2</c:v>
                </c:pt>
              </c:strCache>
            </c:strRef>
          </c:tx>
          <c:spPr>
            <a:solidFill>
              <a:srgbClr val="2F6FB0"/>
            </a:solidFill>
            <a:effectLst/>
          </c:spPr>
          <c:invertIfNegative val="0"/>
          <c:dLbls>
            <c:numFmt formatCode="0.0" sourceLinked="0"/>
            <c:spPr>
              <a:noFill/>
              <a:ln>
                <a:noFill/>
              </a:ln>
              <a:effectLst/>
            </c:spPr>
            <c:txPr>
              <a:bodyPr/>
              <a:lstStyle/>
              <a:p>
                <a:pPr>
                  <a:defRPr sz="1100" b="0" i="0" u="none" strike="noStrike">
                    <a:solidFill>
                      <a:srgbClr val="1A1A1A"/>
                    </a:solidFill>
                    <a:latin typeface="Arial"/>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ノイズなし</c:v>
                </c:pt>
                <c:pt idx="1">
                  <c:v>70dB</c:v>
                </c:pt>
                <c:pt idx="2">
                  <c:v>75dB</c:v>
                </c:pt>
                <c:pt idx="3">
                  <c:v>80dB</c:v>
                </c:pt>
              </c:strCache>
            </c:strRef>
          </c:cat>
          <c:val>
            <c:numRef>
              <c:f>Sheet1!$C$2:$C$5</c:f>
              <c:numCache>
                <c:formatCode>General</c:formatCode>
                <c:ptCount val="4"/>
                <c:pt idx="0">
                  <c:v>100</c:v>
                </c:pt>
                <c:pt idx="1">
                  <c:v>97.6</c:v>
                </c:pt>
                <c:pt idx="2">
                  <c:v>78.599999999999994</c:v>
                </c:pt>
                <c:pt idx="3">
                  <c:v>26.2</c:v>
                </c:pt>
              </c:numCache>
            </c:numRef>
          </c:val>
          <c:extLst>
            <c:ext xmlns:c16="http://schemas.microsoft.com/office/drawing/2014/chart" uri="{C3380CC4-5D6E-409C-BE32-E72D297353CC}">
              <c16:uniqueId val="{00000001-6C93-4526-A9A6-A6F92CC5E03C}"/>
            </c:ext>
          </c:extLst>
        </c:ser>
        <c:dLbls>
          <c:showLegendKey val="0"/>
          <c:showVal val="1"/>
          <c:showCatName val="0"/>
          <c:showSerName val="0"/>
          <c:showPercent val="0"/>
          <c:showBubbleSize val="0"/>
        </c:dLbls>
        <c:gapWidth val="6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1A1A1A"/>
                </a:solidFill>
                <a:latin typeface="Meiryo"/>
              </a:defRPr>
            </a:pPr>
            <a:endParaRPr lang="en-US"/>
          </a:p>
        </c:txPr>
        <c:crossAx val="2094734552"/>
        <c:crosses val="autoZero"/>
        <c:auto val="1"/>
        <c:lblAlgn val="ctr"/>
        <c:lblOffset val="100"/>
        <c:noMultiLvlLbl val="1"/>
      </c:catAx>
      <c:valAx>
        <c:axId val="2094734552"/>
        <c:scaling>
          <c:orientation val="minMax"/>
          <c:max val="110"/>
          <c:min val="0"/>
        </c:scaling>
        <c:delete val="0"/>
        <c:axPos val="l"/>
        <c:majorGridlines>
          <c:spPr>
            <a:ln w="6350" cap="flat">
              <a:solidFill>
                <a:srgbClr val="E5E5E5"/>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000" b="0" i="0" u="none" strike="noStrike">
                <a:solidFill>
                  <a:srgbClr val="5A5A5A"/>
                </a:solidFill>
                <a:latin typeface="Arial"/>
              </a:defRPr>
            </a:pPr>
            <a:endParaRPr lang="en-US"/>
          </a:p>
        </c:txPr>
        <c:crossAx val="2094734554"/>
        <c:crosses val="autoZero"/>
        <c:crossBetween val="between"/>
        <c:majorUnit val="20"/>
      </c:valAx>
      <c:spPr>
        <a:noFill/>
        <a:ln>
          <a:noFill/>
        </a:ln>
        <a:effectLst/>
      </c:spPr>
    </c:plotArea>
    <c:legend>
      <c:legendPos val="t"/>
      <c:overlay val="0"/>
      <c:txPr>
        <a:bodyPr/>
        <a:lstStyle/>
        <a:p>
          <a:pPr>
            <a:defRPr sz="1100">
              <a:solidFill>
                <a:srgbClr val="1A1A1A"/>
              </a:solidFill>
              <a:latin typeface="Meiryo"/>
              <a:cs typeface="Meiryo"/>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3786999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表紙。Shokz OpenComm2 は骨伝導・無指向性2マイクの業務向けヘッドセットとして比較対象に採用。</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マイク部写真はユーザー提供（2026-09-09・IMG_8543=VEXA）。VEXA: 音孔1つ／OpenComm2: ボタン付き先端。</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音源2本（VEXA／OpenComm2 × 75dB）は参考資料 20260909_VEXAレシーバー特性について.pptx から流用（MP3化）。評価環境の録音2本（rec_silent／rec_noise・ダミーヘッド無指向マイク）は 2026-09-14 ユーザー提供。ノイズ無しのMOS（VEXA 4.10／OpenComm2 4.64）と音源はユーザー指示で非掲載（静音時は差がないため）。読み解きに一文だけ残している。</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MOS／POLQA の説明はユーザー提供資料（ITU-T P.863 の一般説明）に基づく。前ページのMOS値が POLQA で算出したものか、主観評価かは要確認（文言調整）。</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骨伝導の記述は一般的な特性として記載。レシーバー部写真はユーザー提供（2026-09-09）。VEXA=メッシュ音孔あり／OpenComm2=平面パッド。</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出典: 20260910_VEXAとSHOKZの聞き比べ.pptx（ユーザー作成）。media1=VEXA_square(WB)、media2=SHOKZ_square(WB)、media3=SHOKZ_レシーバー(TC3 NB)、media5=VEXA_音孔直前測定2(TC3 NB・実際の耳の位置)。media4（VEXA SHOKZと同じ位置）と3本線グラフはユーザー指示で不採用。パネル内の聞こえ方コメントは一般的な傾向として記載 — 実際の録音を聴いて表現を調整してください。</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出典: 20260910_風雑音.pptx（WAV4本）。ユーザー判断（2026-09-11）でスペクトログラム・数値解析は非掲載、録音のみで見せる。解析版は別資料『20260911_風雑音_波形比較.pptx』（社内用）に保管。</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出典: 20260910_VEXA vs SHOKZ 文字起こし率について.pptx（ユーザー作成）。音源8本はWAV→MP3化。media1-4=SHOKZ N0/70/75/80、media5-8=VEXA N0/70/75/80。</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色分けは元資料（20260910_VEXA vs SHOKZ 文字起こし率について.pptx）の書式をそのまま移植: EF9A9A=欠落、D32F2F太字=誤認識、222222=正解。70dB（Shokz『一旦ルール』）は本文では省略。</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扉ページ。ユーザー指示（2026-09-15）: 9〜13はVEXA固有機能なのでShokzにもあるように見えないよう区切る。</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接続一覧の名前（VEXA_0A12 など）は表示イメージ。実機のデバイスネーム形式に合わせて修正してください。</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コマンド一覧・注記は vexa.html（公式製品ページ）準拠。シーン例はユーザー指示（介護で利用者を抱えている時など）。</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「最新FWでサイドトーン音量アップ」パネルはユーザー指示（2026-09-14）で削除。</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ユーザー指示に基づく: アナウンスで誤発信防止／電源長押しでペアリングに入る市販品との違い（VEXAは2ボタン同時押し）／モード変更も2つ以上の組み合わせ／バッテリー15時間以上。通話時間は仕様シート準拠で「最大15.5時間（80%音量時）」。</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風防写真はユーザー提供（2026-09-09）。中/大の判別は単体写真の相対サイズから推定 — 取り違えていれば入れ替える。付属品: 中風防（装着済）×1／大風防×1（仕様シート準拠）。</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アタッチメント画像はユーザー提供（CGレンダリング・2026-09-09）。効果はユーザー指示（騒音下で相手の声／サイドトーン・アナウンスも聞こえる／耳の中まで届く／使い回し時に衛生的／シリコンで丸洗い）。別売オプション（ユーザー確定 2026-09-09）。</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まとめ。仕様値は VEXA 製品仕様シート（SSW-1121）準拠。</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audio" Target="../media/media4.mp3"/><Relationship Id="rId3" Type="http://schemas.microsoft.com/office/2007/relationships/media" Target="../media/media2.mp3"/><Relationship Id="rId7" Type="http://schemas.microsoft.com/office/2007/relationships/media" Target="../media/media4.mp3"/><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media3.mp3"/><Relationship Id="rId11" Type="http://schemas.openxmlformats.org/officeDocument/2006/relationships/image" Target="../media/image5.png"/><Relationship Id="rId5" Type="http://schemas.microsoft.com/office/2007/relationships/media" Target="../media/media3.mp3"/><Relationship Id="rId10" Type="http://schemas.openxmlformats.org/officeDocument/2006/relationships/notesSlide" Target="../notesSlides/notesSlide5.xml"/><Relationship Id="rId4" Type="http://schemas.openxmlformats.org/officeDocument/2006/relationships/audio" Target="../media/media2.mp3"/><Relationship Id="rId9"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8" Type="http://schemas.openxmlformats.org/officeDocument/2006/relationships/audio" Target="../media/media8.mp3"/><Relationship Id="rId3" Type="http://schemas.microsoft.com/office/2007/relationships/media" Target="../media/media6.mp3"/><Relationship Id="rId7" Type="http://schemas.microsoft.com/office/2007/relationships/media" Target="../media/media8.mp3"/><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audio" Target="../media/media7.mp3"/><Relationship Id="rId11" Type="http://schemas.openxmlformats.org/officeDocument/2006/relationships/image" Target="../media/image5.png"/><Relationship Id="rId5" Type="http://schemas.microsoft.com/office/2007/relationships/media" Target="../media/media7.mp3"/><Relationship Id="rId10" Type="http://schemas.openxmlformats.org/officeDocument/2006/relationships/notesSlide" Target="../notesSlides/notesSlide8.xml"/><Relationship Id="rId4" Type="http://schemas.openxmlformats.org/officeDocument/2006/relationships/audio" Target="../media/media6.mp3"/><Relationship Id="rId9"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audio" Target="../media/media12.mp3"/><Relationship Id="rId3" Type="http://schemas.microsoft.com/office/2007/relationships/media" Target="../media/media10.mp3"/><Relationship Id="rId7" Type="http://schemas.microsoft.com/office/2007/relationships/media" Target="../media/media12.mp3"/><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audio" Target="../media/media11.mp3"/><Relationship Id="rId11" Type="http://schemas.openxmlformats.org/officeDocument/2006/relationships/image" Target="../media/image5.png"/><Relationship Id="rId5" Type="http://schemas.microsoft.com/office/2007/relationships/media" Target="../media/media11.mp3"/><Relationship Id="rId10" Type="http://schemas.openxmlformats.org/officeDocument/2006/relationships/notesSlide" Target="../notesSlides/notesSlide9.xml"/><Relationship Id="rId4" Type="http://schemas.openxmlformats.org/officeDocument/2006/relationships/audio" Target="../media/media10.mp3"/><Relationship Id="rId9"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audio" Target="../media/media16.mp3"/><Relationship Id="rId13" Type="http://schemas.microsoft.com/office/2007/relationships/media" Target="../media/media19.mp3"/><Relationship Id="rId18" Type="http://schemas.openxmlformats.org/officeDocument/2006/relationships/notesSlide" Target="../notesSlides/notesSlide10.xml"/><Relationship Id="rId3" Type="http://schemas.microsoft.com/office/2007/relationships/media" Target="../media/media14.mp3"/><Relationship Id="rId7" Type="http://schemas.microsoft.com/office/2007/relationships/media" Target="../media/media16.mp3"/><Relationship Id="rId12" Type="http://schemas.openxmlformats.org/officeDocument/2006/relationships/audio" Target="../media/media18.mp3"/><Relationship Id="rId17" Type="http://schemas.openxmlformats.org/officeDocument/2006/relationships/slideLayout" Target="../slideLayouts/slideLayout1.xml"/><Relationship Id="rId2" Type="http://schemas.openxmlformats.org/officeDocument/2006/relationships/audio" Target="../media/media13.mp3"/><Relationship Id="rId16" Type="http://schemas.openxmlformats.org/officeDocument/2006/relationships/audio" Target="../media/media20.mp3"/><Relationship Id="rId20" Type="http://schemas.openxmlformats.org/officeDocument/2006/relationships/image" Target="../media/image5.png"/><Relationship Id="rId1" Type="http://schemas.microsoft.com/office/2007/relationships/media" Target="../media/media13.mp3"/><Relationship Id="rId6" Type="http://schemas.openxmlformats.org/officeDocument/2006/relationships/audio" Target="../media/media15.mp3"/><Relationship Id="rId11" Type="http://schemas.microsoft.com/office/2007/relationships/media" Target="../media/media18.mp3"/><Relationship Id="rId5" Type="http://schemas.microsoft.com/office/2007/relationships/media" Target="../media/media15.mp3"/><Relationship Id="rId15" Type="http://schemas.microsoft.com/office/2007/relationships/media" Target="../media/media20.mp3"/><Relationship Id="rId10" Type="http://schemas.openxmlformats.org/officeDocument/2006/relationships/audio" Target="../media/media17.mp3"/><Relationship Id="rId19" Type="http://schemas.openxmlformats.org/officeDocument/2006/relationships/chart" Target="../charts/chart1.xml"/><Relationship Id="rId4" Type="http://schemas.openxmlformats.org/officeDocument/2006/relationships/audio" Target="../media/media14.mp3"/><Relationship Id="rId9" Type="http://schemas.microsoft.com/office/2007/relationships/media" Target="../media/media17.mp3"/><Relationship Id="rId14" Type="http://schemas.openxmlformats.org/officeDocument/2006/relationships/audio" Target="../media/media19.mp3"/></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6949440" y="0"/>
            <a:ext cx="5239512" cy="6858000"/>
          </a:xfrm>
          <a:prstGeom prst="rect">
            <a:avLst/>
          </a:prstGeom>
          <a:solidFill>
            <a:srgbClr val="FFFFFF"/>
          </a:solidFill>
          <a:ln/>
        </p:spPr>
        <p:txBody>
          <a:bodyPr/>
          <a:lstStyle/>
          <a:p>
            <a:endParaRPr lang="ja-JP" altLang="en-US"/>
          </a:p>
        </p:txBody>
      </p:sp>
      <p:pic>
        <p:nvPicPr>
          <p:cNvPr id="3" name="Image 0" descr="/tmp/claude-0/-home-claude/4a688268-d9c9-5c4a-9d22-4d8b0278a1ff/scratchpad/sd/vexa.jpg"/>
          <p:cNvPicPr>
            <a:picLocks noChangeAspect="1"/>
          </p:cNvPicPr>
          <p:nvPr/>
        </p:nvPicPr>
        <p:blipFill>
          <a:blip r:embed="rId3"/>
          <a:stretch>
            <a:fillRect/>
          </a:stretch>
        </p:blipFill>
        <p:spPr>
          <a:xfrm>
            <a:off x="7223760" y="1737360"/>
            <a:ext cx="4754880" cy="2843784"/>
          </a:xfrm>
          <a:prstGeom prst="rect">
            <a:avLst/>
          </a:prstGeom>
        </p:spPr>
      </p:pic>
      <p:sp>
        <p:nvSpPr>
          <p:cNvPr id="4" name="Text 1"/>
          <p:cNvSpPr txBox="1"/>
          <p:nvPr/>
        </p:nvSpPr>
        <p:spPr>
          <a:xfrm>
            <a:off x="7315200" y="4846320"/>
            <a:ext cx="4572000" cy="457200"/>
          </a:xfrm>
          <a:prstGeom prst="rect">
            <a:avLst/>
          </a:prstGeom>
          <a:noFill/>
          <a:ln/>
        </p:spPr>
        <p:txBody>
          <a:bodyPr wrap="square" lIns="0" tIns="0" rIns="0" bIns="0" rtlCol="0" anchor="ctr"/>
          <a:lstStyle/>
          <a:p>
            <a:pPr marL="0" indent="0" algn="ctr">
              <a:buNone/>
            </a:pPr>
            <a:r>
              <a:rPr lang="en-US" sz="2200" b="1" dirty="0">
                <a:solidFill>
                  <a:srgbClr val="1A1A1A"/>
                </a:solidFill>
                <a:latin typeface="Arial" pitchFamily="34" charset="0"/>
                <a:ea typeface="Arial" pitchFamily="34" charset="-122"/>
                <a:cs typeface="Arial" pitchFamily="34" charset="-120"/>
              </a:rPr>
              <a:t>VEXA</a:t>
            </a:r>
            <a:endParaRPr lang="en-US" sz="2200" dirty="0"/>
          </a:p>
        </p:txBody>
      </p:sp>
      <p:sp>
        <p:nvSpPr>
          <p:cNvPr id="5" name="Text 2"/>
          <p:cNvSpPr txBox="1"/>
          <p:nvPr/>
        </p:nvSpPr>
        <p:spPr>
          <a:xfrm>
            <a:off x="7223760" y="5303520"/>
            <a:ext cx="4754880" cy="320040"/>
          </a:xfrm>
          <a:prstGeom prst="rect">
            <a:avLst/>
          </a:prstGeom>
          <a:noFill/>
          <a:ln/>
        </p:spPr>
        <p:txBody>
          <a:bodyPr wrap="square" lIns="0" tIns="0" rIns="0" bIns="0" rtlCol="0" anchor="ctr"/>
          <a:lstStyle/>
          <a:p>
            <a:pPr marL="0" indent="0" algn="ctr">
              <a:buNone/>
            </a:pPr>
            <a:r>
              <a:rPr lang="en-US" sz="1100" dirty="0">
                <a:solidFill>
                  <a:srgbClr val="5A5A5A"/>
                </a:solidFill>
                <a:latin typeface="Meiryo" pitchFamily="34" charset="0"/>
                <a:ea typeface="Meiryo" pitchFamily="34" charset="-122"/>
                <a:cs typeface="Meiryo" pitchFamily="34" charset="-120"/>
              </a:rPr>
              <a:t>SSW-1121  オープンイヤー型 Bluetoothヘッドセット</a:t>
            </a:r>
            <a:endParaRPr lang="en-US" sz="1100" dirty="0"/>
          </a:p>
        </p:txBody>
      </p:sp>
      <p:sp>
        <p:nvSpPr>
          <p:cNvPr id="6" name="Text 3"/>
          <p:cNvSpPr txBox="1"/>
          <p:nvPr/>
        </p:nvSpPr>
        <p:spPr>
          <a:xfrm>
            <a:off x="640080" y="1463040"/>
            <a:ext cx="6035040" cy="1828800"/>
          </a:xfrm>
          <a:prstGeom prst="rect">
            <a:avLst/>
          </a:prstGeom>
          <a:noFill/>
          <a:ln/>
        </p:spPr>
        <p:txBody>
          <a:bodyPr wrap="square" lIns="0" tIns="0" rIns="0" bIns="0" rtlCol="0" anchor="ctr"/>
          <a:lstStyle/>
          <a:p>
            <a:pPr marL="0" indent="0">
              <a:lnSpc>
                <a:spcPct val="115000"/>
              </a:lnSpc>
              <a:buNone/>
            </a:pPr>
            <a:r>
              <a:rPr lang="en-US" sz="3800" b="1" dirty="0">
                <a:solidFill>
                  <a:srgbClr val="FFFFFF"/>
                </a:solidFill>
                <a:latin typeface="Meiryo" pitchFamily="34" charset="0"/>
                <a:ea typeface="Meiryo" pitchFamily="34" charset="-122"/>
                <a:cs typeface="Meiryo" pitchFamily="34" charset="-120"/>
              </a:rPr>
              <a:t>VEXA と</a:t>
            </a:r>
            <a:endParaRPr lang="en-US" sz="3800" dirty="0"/>
          </a:p>
          <a:p>
            <a:pPr marL="0" indent="0">
              <a:lnSpc>
                <a:spcPct val="115000"/>
              </a:lnSpc>
              <a:buNone/>
            </a:pPr>
            <a:r>
              <a:rPr lang="en-US" sz="3800" b="1" dirty="0">
                <a:solidFill>
                  <a:srgbClr val="FFFFFF"/>
                </a:solidFill>
                <a:latin typeface="Meiryo" pitchFamily="34" charset="0"/>
                <a:ea typeface="Meiryo" pitchFamily="34" charset="-122"/>
                <a:cs typeface="Meiryo" pitchFamily="34" charset="-120"/>
              </a:rPr>
              <a:t>骨伝導ヘッドセットの違い</a:t>
            </a:r>
            <a:endParaRPr lang="en-US" sz="3800" dirty="0"/>
          </a:p>
        </p:txBody>
      </p:sp>
      <p:sp>
        <p:nvSpPr>
          <p:cNvPr id="7" name="Text 4"/>
          <p:cNvSpPr txBox="1"/>
          <p:nvPr/>
        </p:nvSpPr>
        <p:spPr>
          <a:xfrm>
            <a:off x="640080" y="3429000"/>
            <a:ext cx="6035040" cy="457200"/>
          </a:xfrm>
          <a:prstGeom prst="rect">
            <a:avLst/>
          </a:prstGeom>
          <a:noFill/>
          <a:ln/>
        </p:spPr>
        <p:txBody>
          <a:bodyPr wrap="square" lIns="0" tIns="0" rIns="0" bIns="0" rtlCol="0" anchor="ctr"/>
          <a:lstStyle/>
          <a:p>
            <a:pPr marL="0" indent="0">
              <a:buNone/>
            </a:pPr>
            <a:r>
              <a:rPr lang="en-US" sz="1600" dirty="0">
                <a:solidFill>
                  <a:srgbClr val="DDDDDD"/>
                </a:solidFill>
                <a:latin typeface="Meiryo" pitchFamily="34" charset="0"/>
                <a:ea typeface="Meiryo" pitchFamily="34" charset="-122"/>
                <a:cs typeface="Meiryo" pitchFamily="34" charset="-120"/>
              </a:rPr>
              <a:t>Shokz OpenComm2 との比較 ― 業務でお使いいただく方へ</a:t>
            </a:r>
            <a:endParaRPr lang="en-US" sz="1600" dirty="0"/>
          </a:p>
        </p:txBody>
      </p:sp>
      <p:sp>
        <p:nvSpPr>
          <p:cNvPr id="8" name="Text 5"/>
          <p:cNvSpPr txBox="1"/>
          <p:nvPr/>
        </p:nvSpPr>
        <p:spPr>
          <a:xfrm>
            <a:off x="640080" y="4114800"/>
            <a:ext cx="5852160" cy="1188720"/>
          </a:xfrm>
          <a:prstGeom prst="rect">
            <a:avLst/>
          </a:prstGeom>
          <a:noFill/>
          <a:ln/>
        </p:spPr>
        <p:txBody>
          <a:bodyPr wrap="square" rtlCol="0" anchor="ctr"/>
          <a:lstStyle/>
          <a:p>
            <a:pPr marL="342900" indent="-342900">
              <a:spcAft>
                <a:spcPts val="600"/>
              </a:spcAft>
              <a:buSzPct val="100000"/>
              <a:buChar char="•"/>
            </a:pPr>
            <a:r>
              <a:rPr lang="en-US" sz="1400" dirty="0">
                <a:solidFill>
                  <a:srgbClr val="FFFFFF"/>
                </a:solidFill>
                <a:latin typeface="Meiryo" pitchFamily="34" charset="0"/>
                <a:ea typeface="Meiryo" pitchFamily="34" charset="-122"/>
                <a:cs typeface="Meiryo" pitchFamily="34" charset="-120"/>
              </a:rPr>
              <a:t>マイク部の違い</a:t>
            </a:r>
            <a:endParaRPr lang="en-US" sz="1400" dirty="0"/>
          </a:p>
          <a:p>
            <a:pPr marL="342900" indent="-342900">
              <a:spcAft>
                <a:spcPts val="600"/>
              </a:spcAft>
              <a:buSzPct val="100000"/>
              <a:buChar char="•"/>
            </a:pPr>
            <a:r>
              <a:rPr lang="en-US" sz="1400" dirty="0">
                <a:solidFill>
                  <a:srgbClr val="FFFFFF"/>
                </a:solidFill>
                <a:latin typeface="Meiryo" pitchFamily="34" charset="0"/>
                <a:ea typeface="Meiryo" pitchFamily="34" charset="-122"/>
                <a:cs typeface="Meiryo" pitchFamily="34" charset="-120"/>
              </a:rPr>
              <a:t>レシーバー（受話部）の違い</a:t>
            </a:r>
            <a:endParaRPr lang="en-US" sz="1400" dirty="0"/>
          </a:p>
          <a:p>
            <a:pPr marL="342900" indent="-342900">
              <a:spcAft>
                <a:spcPts val="600"/>
              </a:spcAft>
              <a:buSzPct val="100000"/>
              <a:buChar char="•"/>
            </a:pPr>
            <a:r>
              <a:rPr lang="en-US" sz="1400" dirty="0">
                <a:solidFill>
                  <a:srgbClr val="FFFFFF"/>
                </a:solidFill>
                <a:latin typeface="Meiryo" pitchFamily="34" charset="0"/>
                <a:ea typeface="Meiryo" pitchFamily="34" charset="-122"/>
                <a:cs typeface="Meiryo" pitchFamily="34" charset="-120"/>
              </a:rPr>
              <a:t>複数台運用での個体識別（デバイスネーム）</a:t>
            </a:r>
            <a:endParaRPr lang="en-US" sz="1400" dirty="0"/>
          </a:p>
          <a:p>
            <a:pPr marL="342900" indent="-342900">
              <a:spcAft>
                <a:spcPts val="600"/>
              </a:spcAft>
              <a:buSzPct val="100000"/>
              <a:buChar char="•"/>
            </a:pPr>
            <a:r>
              <a:rPr lang="en-US" sz="1400" dirty="0">
                <a:solidFill>
                  <a:srgbClr val="FFFFFF"/>
                </a:solidFill>
                <a:latin typeface="Meiryo" pitchFamily="34" charset="0"/>
                <a:ea typeface="Meiryo" pitchFamily="34" charset="-122"/>
                <a:cs typeface="Meiryo" pitchFamily="34" charset="-120"/>
              </a:rPr>
              <a:t>現場で効く2つの機能：ボイスコマンド／サイドトーン</a:t>
            </a:r>
            <a:endParaRPr lang="en-US" sz="1400" dirty="0"/>
          </a:p>
        </p:txBody>
      </p:sp>
      <p:sp>
        <p:nvSpPr>
          <p:cNvPr id="9" name="Text 6"/>
          <p:cNvSpPr txBox="1"/>
          <p:nvPr/>
        </p:nvSpPr>
        <p:spPr>
          <a:xfrm>
            <a:off x="640080" y="5943600"/>
            <a:ext cx="5486400" cy="365760"/>
          </a:xfrm>
          <a:prstGeom prst="rect">
            <a:avLst/>
          </a:prstGeom>
          <a:noFill/>
          <a:ln/>
        </p:spPr>
        <p:txBody>
          <a:bodyPr wrap="square" lIns="0" tIns="0" rIns="0" bIns="0" rtlCol="0" anchor="ctr"/>
          <a:lstStyle/>
          <a:p>
            <a:pPr marL="0" indent="0">
              <a:buNone/>
            </a:pPr>
            <a:r>
              <a:rPr lang="en-US" sz="1300" dirty="0">
                <a:solidFill>
                  <a:srgbClr val="BBBBBB"/>
                </a:solidFill>
                <a:latin typeface="Meiryo" pitchFamily="34" charset="0"/>
                <a:ea typeface="Meiryo" pitchFamily="34" charset="-122"/>
                <a:cs typeface="Meiryo" pitchFamily="34" charset="-120"/>
              </a:rPr>
              <a:t>2026.9.9　幹開発株式会社</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1A1A1A"/>
                </a:solidFill>
                <a:latin typeface="Meiryo" pitchFamily="34" charset="0"/>
                <a:ea typeface="Meiryo" pitchFamily="34" charset="-122"/>
                <a:cs typeface="Meiryo" pitchFamily="34" charset="-120"/>
              </a:rPr>
              <a:t>一目でわかる 3つの違い</a:t>
            </a:r>
            <a:endParaRPr lang="en-US" sz="3000" dirty="0"/>
          </a:p>
        </p:txBody>
      </p:sp>
      <p:sp>
        <p:nvSpPr>
          <p:cNvPr id="3" name="Text 1"/>
          <p:cNvSpPr txBox="1"/>
          <p:nvPr/>
        </p:nvSpPr>
        <p:spPr>
          <a:xfrm>
            <a:off x="548640" y="1005840"/>
            <a:ext cx="11064240" cy="365760"/>
          </a:xfrm>
          <a:prstGeom prst="rect">
            <a:avLst/>
          </a:prstGeom>
          <a:noFill/>
          <a:ln/>
        </p:spPr>
        <p:txBody>
          <a:bodyPr wrap="square" lIns="0" tIns="0" rIns="0" bIns="0" rtlCol="0" anchor="ctr"/>
          <a:lstStyle/>
          <a:p>
            <a:pPr marL="0" indent="0">
              <a:buNone/>
            </a:pPr>
            <a:r>
              <a:rPr lang="en-US" sz="1400" dirty="0">
                <a:solidFill>
                  <a:srgbClr val="5A5A5A"/>
                </a:solidFill>
                <a:latin typeface="Meiryo" pitchFamily="34" charset="0"/>
                <a:ea typeface="Meiryo" pitchFamily="34" charset="-122"/>
                <a:cs typeface="Meiryo" pitchFamily="34" charset="-120"/>
              </a:rPr>
              <a:t>音を「どう届けるか」「どう拾うか」「どう見分けるか」が違います</a:t>
            </a:r>
            <a:endParaRPr lang="en-US" sz="1400" dirty="0"/>
          </a:p>
        </p:txBody>
      </p:sp>
      <p:sp>
        <p:nvSpPr>
          <p:cNvPr id="4" name="Shape 2"/>
          <p:cNvSpPr/>
          <p:nvPr/>
        </p:nvSpPr>
        <p:spPr>
          <a:xfrm>
            <a:off x="548640" y="1600200"/>
            <a:ext cx="3520440" cy="4572000"/>
          </a:xfrm>
          <a:prstGeom prst="roundRect">
            <a:avLst>
              <a:gd name="adj" fmla="val 3896"/>
            </a:avLst>
          </a:prstGeom>
          <a:solidFill>
            <a:srgbClr val="F3F3F3"/>
          </a:solidFill>
          <a:ln w="12700">
            <a:solidFill>
              <a:srgbClr val="F3F3F3"/>
            </a:solidFill>
            <a:prstDash val="solid"/>
          </a:ln>
        </p:spPr>
        <p:txBody>
          <a:bodyPr/>
          <a:lstStyle/>
          <a:p>
            <a:endParaRPr lang="ja-JP" altLang="en-US"/>
          </a:p>
        </p:txBody>
      </p:sp>
      <p:sp>
        <p:nvSpPr>
          <p:cNvPr id="5" name="Text 3"/>
          <p:cNvSpPr txBox="1"/>
          <p:nvPr/>
        </p:nvSpPr>
        <p:spPr>
          <a:xfrm>
            <a:off x="777240" y="1783080"/>
            <a:ext cx="3063240" cy="411480"/>
          </a:xfrm>
          <a:prstGeom prst="rect">
            <a:avLst/>
          </a:prstGeom>
          <a:noFill/>
          <a:ln/>
        </p:spPr>
        <p:txBody>
          <a:bodyPr wrap="square" lIns="0" tIns="0" rIns="0" bIns="0" rtlCol="0" anchor="ctr"/>
          <a:lstStyle/>
          <a:p>
            <a:pPr marL="0" indent="0">
              <a:buNone/>
            </a:pPr>
            <a:r>
              <a:rPr lang="en-US" sz="1700" b="1" dirty="0">
                <a:solidFill>
                  <a:srgbClr val="1A1A1A"/>
                </a:solidFill>
                <a:latin typeface="Meiryo" pitchFamily="34" charset="0"/>
                <a:ea typeface="Meiryo" pitchFamily="34" charset="-122"/>
                <a:cs typeface="Meiryo" pitchFamily="34" charset="-120"/>
              </a:rPr>
              <a:t>レシーバー（受話部）</a:t>
            </a:r>
            <a:endParaRPr lang="en-US" sz="1700" dirty="0"/>
          </a:p>
        </p:txBody>
      </p:sp>
      <p:sp>
        <p:nvSpPr>
          <p:cNvPr id="6" name="Shape 4"/>
          <p:cNvSpPr/>
          <p:nvPr/>
        </p:nvSpPr>
        <p:spPr>
          <a:xfrm>
            <a:off x="777240" y="2377440"/>
            <a:ext cx="201168" cy="201168"/>
          </a:xfrm>
          <a:prstGeom prst="ellipse">
            <a:avLst/>
          </a:prstGeom>
          <a:solidFill>
            <a:srgbClr val="C8102E"/>
          </a:solidFill>
          <a:ln/>
        </p:spPr>
        <p:txBody>
          <a:bodyPr/>
          <a:lstStyle/>
          <a:p>
            <a:endParaRPr lang="ja-JP" altLang="en-US"/>
          </a:p>
        </p:txBody>
      </p:sp>
      <p:sp>
        <p:nvSpPr>
          <p:cNvPr id="7" name="Text 5"/>
          <p:cNvSpPr txBox="1"/>
          <p:nvPr/>
        </p:nvSpPr>
        <p:spPr>
          <a:xfrm>
            <a:off x="1051560" y="2313432"/>
            <a:ext cx="1371600" cy="320040"/>
          </a:xfrm>
          <a:prstGeom prst="rect">
            <a:avLst/>
          </a:prstGeom>
          <a:noFill/>
          <a:ln/>
        </p:spPr>
        <p:txBody>
          <a:bodyPr wrap="square" lIns="0" tIns="0" rIns="0" bIns="0" rtlCol="0" anchor="ctr"/>
          <a:lstStyle/>
          <a:p>
            <a:pPr marL="0" indent="0">
              <a:buNone/>
            </a:pPr>
            <a:r>
              <a:rPr lang="en-US" sz="1200" b="1" dirty="0">
                <a:solidFill>
                  <a:srgbClr val="C8102E"/>
                </a:solidFill>
                <a:latin typeface="Arial" pitchFamily="34" charset="0"/>
                <a:ea typeface="Arial" pitchFamily="34" charset="-122"/>
                <a:cs typeface="Arial" pitchFamily="34" charset="-120"/>
              </a:rPr>
              <a:t>VEXA</a:t>
            </a:r>
            <a:endParaRPr lang="en-US" sz="1200" dirty="0"/>
          </a:p>
        </p:txBody>
      </p:sp>
      <p:sp>
        <p:nvSpPr>
          <p:cNvPr id="8" name="Text 6"/>
          <p:cNvSpPr txBox="1"/>
          <p:nvPr/>
        </p:nvSpPr>
        <p:spPr>
          <a:xfrm>
            <a:off x="777240" y="2651760"/>
            <a:ext cx="3063240" cy="411480"/>
          </a:xfrm>
          <a:prstGeom prst="rect">
            <a:avLst/>
          </a:prstGeom>
          <a:noFill/>
          <a:ln/>
        </p:spPr>
        <p:txBody>
          <a:bodyPr wrap="square" lIns="0" tIns="0" rIns="0" bIns="0" rtlCol="0" anchor="ctr"/>
          <a:lstStyle/>
          <a:p>
            <a:pPr marL="0" indent="0">
              <a:buNone/>
            </a:pPr>
            <a:r>
              <a:rPr lang="en-US" sz="2000" b="1" dirty="0">
                <a:solidFill>
                  <a:srgbClr val="1A1A1A"/>
                </a:solidFill>
                <a:latin typeface="Meiryo" pitchFamily="34" charset="0"/>
                <a:ea typeface="Meiryo" pitchFamily="34" charset="-122"/>
                <a:cs typeface="Meiryo" pitchFamily="34" charset="-120"/>
              </a:rPr>
              <a:t>エアー伝導</a:t>
            </a:r>
            <a:endParaRPr lang="en-US" sz="2000" dirty="0"/>
          </a:p>
        </p:txBody>
      </p:sp>
      <p:sp>
        <p:nvSpPr>
          <p:cNvPr id="9" name="Text 7"/>
          <p:cNvSpPr txBox="1"/>
          <p:nvPr/>
        </p:nvSpPr>
        <p:spPr>
          <a:xfrm>
            <a:off x="777240" y="3108960"/>
            <a:ext cx="3063240" cy="1005840"/>
          </a:xfrm>
          <a:prstGeom prst="rect">
            <a:avLst/>
          </a:prstGeom>
          <a:noFill/>
          <a:ln/>
        </p:spPr>
        <p:txBody>
          <a:bodyPr wrap="square" lIns="0" tIns="0" rIns="0" bIns="0" rtlCol="0" anchor="t"/>
          <a:lstStyle/>
          <a:p>
            <a:pPr marL="0" indent="0">
              <a:buNone/>
            </a:pPr>
            <a:r>
              <a:rPr lang="en-US" sz="1150" dirty="0">
                <a:solidFill>
                  <a:srgbClr val="5A5A5A"/>
                </a:solidFill>
                <a:latin typeface="Meiryo" pitchFamily="34" charset="0"/>
                <a:ea typeface="Meiryo" pitchFamily="34" charset="-122"/>
                <a:cs typeface="Meiryo" pitchFamily="34" charset="-120"/>
              </a:rPr>
              <a:t>耳の前の小型スピーカーから空気で音を届けます。耳を塞がず、振動感もありません。</a:t>
            </a:r>
            <a:endParaRPr lang="en-US" sz="1150" dirty="0"/>
          </a:p>
        </p:txBody>
      </p:sp>
      <p:sp>
        <p:nvSpPr>
          <p:cNvPr id="10" name="Shape 8"/>
          <p:cNvSpPr/>
          <p:nvPr/>
        </p:nvSpPr>
        <p:spPr>
          <a:xfrm>
            <a:off x="777240" y="4297680"/>
            <a:ext cx="201168" cy="201168"/>
          </a:xfrm>
          <a:prstGeom prst="ellipse">
            <a:avLst/>
          </a:prstGeom>
          <a:solidFill>
            <a:srgbClr val="2F6FB0"/>
          </a:solidFill>
          <a:ln/>
        </p:spPr>
        <p:txBody>
          <a:bodyPr/>
          <a:lstStyle/>
          <a:p>
            <a:endParaRPr lang="ja-JP" altLang="en-US"/>
          </a:p>
        </p:txBody>
      </p:sp>
      <p:sp>
        <p:nvSpPr>
          <p:cNvPr id="11" name="Text 9"/>
          <p:cNvSpPr txBox="1"/>
          <p:nvPr/>
        </p:nvSpPr>
        <p:spPr>
          <a:xfrm>
            <a:off x="1051560" y="4233672"/>
            <a:ext cx="1828800" cy="320040"/>
          </a:xfrm>
          <a:prstGeom prst="rect">
            <a:avLst/>
          </a:prstGeom>
          <a:noFill/>
          <a:ln/>
        </p:spPr>
        <p:txBody>
          <a:bodyPr wrap="square" lIns="0" tIns="0" rIns="0" bIns="0" rtlCol="0" anchor="ctr"/>
          <a:lstStyle/>
          <a:p>
            <a:pPr marL="0" indent="0">
              <a:buNone/>
            </a:pPr>
            <a:r>
              <a:rPr lang="en-US" sz="1200" b="1" dirty="0">
                <a:solidFill>
                  <a:srgbClr val="2F6FB0"/>
                </a:solidFill>
                <a:latin typeface="Arial" pitchFamily="34" charset="0"/>
                <a:ea typeface="Arial" pitchFamily="34" charset="-122"/>
                <a:cs typeface="Arial" pitchFamily="34" charset="-120"/>
              </a:rPr>
              <a:t>OpenComm2</a:t>
            </a:r>
            <a:endParaRPr lang="en-US" sz="1200" dirty="0"/>
          </a:p>
        </p:txBody>
      </p:sp>
      <p:sp>
        <p:nvSpPr>
          <p:cNvPr id="12" name="Text 10"/>
          <p:cNvSpPr txBox="1"/>
          <p:nvPr/>
        </p:nvSpPr>
        <p:spPr>
          <a:xfrm>
            <a:off x="777240" y="4572000"/>
            <a:ext cx="3063240" cy="411480"/>
          </a:xfrm>
          <a:prstGeom prst="rect">
            <a:avLst/>
          </a:prstGeom>
          <a:noFill/>
          <a:ln/>
        </p:spPr>
        <p:txBody>
          <a:bodyPr wrap="square" lIns="0" tIns="0" rIns="0" bIns="0" rtlCol="0" anchor="ctr"/>
          <a:lstStyle/>
          <a:p>
            <a:pPr marL="0" indent="0">
              <a:buNone/>
            </a:pPr>
            <a:r>
              <a:rPr lang="en-US" sz="2000" b="1" dirty="0">
                <a:solidFill>
                  <a:srgbClr val="1A1A1A"/>
                </a:solidFill>
                <a:latin typeface="Meiryo" pitchFamily="34" charset="0"/>
                <a:ea typeface="Meiryo" pitchFamily="34" charset="-122"/>
                <a:cs typeface="Meiryo" pitchFamily="34" charset="-120"/>
              </a:rPr>
              <a:t>骨伝導</a:t>
            </a:r>
            <a:endParaRPr lang="en-US" sz="2000" dirty="0"/>
          </a:p>
        </p:txBody>
      </p:sp>
      <p:sp>
        <p:nvSpPr>
          <p:cNvPr id="13" name="Text 11"/>
          <p:cNvSpPr txBox="1"/>
          <p:nvPr/>
        </p:nvSpPr>
        <p:spPr>
          <a:xfrm>
            <a:off x="777240" y="5029200"/>
            <a:ext cx="3063240" cy="1005840"/>
          </a:xfrm>
          <a:prstGeom prst="rect">
            <a:avLst/>
          </a:prstGeom>
          <a:noFill/>
          <a:ln/>
        </p:spPr>
        <p:txBody>
          <a:bodyPr wrap="square" lIns="0" tIns="0" rIns="0" bIns="0" rtlCol="0" anchor="t"/>
          <a:lstStyle/>
          <a:p>
            <a:pPr marL="0" indent="0">
              <a:buNone/>
            </a:pPr>
            <a:r>
              <a:rPr lang="en-US" sz="1150" dirty="0">
                <a:solidFill>
                  <a:srgbClr val="5A5A5A"/>
                </a:solidFill>
                <a:latin typeface="Meiryo" pitchFamily="34" charset="0"/>
                <a:ea typeface="Meiryo" pitchFamily="34" charset="-122"/>
                <a:cs typeface="Meiryo" pitchFamily="34" charset="-120"/>
              </a:rPr>
              <a:t>こめかみに当てた振動子で骨から音を伝えます。密着具合で聞こえ方が変わります。</a:t>
            </a:r>
            <a:endParaRPr lang="en-US" sz="1150" dirty="0"/>
          </a:p>
        </p:txBody>
      </p:sp>
      <p:sp>
        <p:nvSpPr>
          <p:cNvPr id="14" name="Shape 12"/>
          <p:cNvSpPr/>
          <p:nvPr/>
        </p:nvSpPr>
        <p:spPr>
          <a:xfrm>
            <a:off x="4343400" y="1600200"/>
            <a:ext cx="3520440" cy="4572000"/>
          </a:xfrm>
          <a:prstGeom prst="roundRect">
            <a:avLst>
              <a:gd name="adj" fmla="val 3896"/>
            </a:avLst>
          </a:prstGeom>
          <a:solidFill>
            <a:srgbClr val="F3F3F3"/>
          </a:solidFill>
          <a:ln w="12700">
            <a:solidFill>
              <a:srgbClr val="F3F3F3"/>
            </a:solidFill>
            <a:prstDash val="solid"/>
          </a:ln>
        </p:spPr>
        <p:txBody>
          <a:bodyPr/>
          <a:lstStyle/>
          <a:p>
            <a:endParaRPr lang="ja-JP" altLang="en-US"/>
          </a:p>
        </p:txBody>
      </p:sp>
      <p:sp>
        <p:nvSpPr>
          <p:cNvPr id="15" name="Text 13"/>
          <p:cNvSpPr txBox="1"/>
          <p:nvPr/>
        </p:nvSpPr>
        <p:spPr>
          <a:xfrm>
            <a:off x="4572000" y="1783080"/>
            <a:ext cx="3063240" cy="411480"/>
          </a:xfrm>
          <a:prstGeom prst="rect">
            <a:avLst/>
          </a:prstGeom>
          <a:noFill/>
          <a:ln/>
        </p:spPr>
        <p:txBody>
          <a:bodyPr wrap="square" lIns="0" tIns="0" rIns="0" bIns="0" rtlCol="0" anchor="ctr"/>
          <a:lstStyle/>
          <a:p>
            <a:pPr marL="0" indent="0">
              <a:buNone/>
            </a:pPr>
            <a:r>
              <a:rPr lang="en-US" sz="1700" b="1" dirty="0">
                <a:solidFill>
                  <a:srgbClr val="1A1A1A"/>
                </a:solidFill>
                <a:latin typeface="Meiryo" pitchFamily="34" charset="0"/>
                <a:ea typeface="Meiryo" pitchFamily="34" charset="-122"/>
                <a:cs typeface="Meiryo" pitchFamily="34" charset="-120"/>
              </a:rPr>
              <a:t>マイク（送話部）</a:t>
            </a:r>
            <a:endParaRPr lang="en-US" sz="1700" dirty="0"/>
          </a:p>
        </p:txBody>
      </p:sp>
      <p:sp>
        <p:nvSpPr>
          <p:cNvPr id="16" name="Shape 14"/>
          <p:cNvSpPr/>
          <p:nvPr/>
        </p:nvSpPr>
        <p:spPr>
          <a:xfrm>
            <a:off x="4572000" y="2377440"/>
            <a:ext cx="201168" cy="201168"/>
          </a:xfrm>
          <a:prstGeom prst="ellipse">
            <a:avLst/>
          </a:prstGeom>
          <a:solidFill>
            <a:srgbClr val="C8102E"/>
          </a:solidFill>
          <a:ln/>
        </p:spPr>
        <p:txBody>
          <a:bodyPr/>
          <a:lstStyle/>
          <a:p>
            <a:endParaRPr lang="ja-JP" altLang="en-US"/>
          </a:p>
        </p:txBody>
      </p:sp>
      <p:sp>
        <p:nvSpPr>
          <p:cNvPr id="17" name="Text 15"/>
          <p:cNvSpPr txBox="1"/>
          <p:nvPr/>
        </p:nvSpPr>
        <p:spPr>
          <a:xfrm>
            <a:off x="4846320" y="2313432"/>
            <a:ext cx="1371600" cy="320040"/>
          </a:xfrm>
          <a:prstGeom prst="rect">
            <a:avLst/>
          </a:prstGeom>
          <a:noFill/>
          <a:ln/>
        </p:spPr>
        <p:txBody>
          <a:bodyPr wrap="square" lIns="0" tIns="0" rIns="0" bIns="0" rtlCol="0" anchor="ctr"/>
          <a:lstStyle/>
          <a:p>
            <a:pPr marL="0" indent="0">
              <a:buNone/>
            </a:pPr>
            <a:r>
              <a:rPr lang="en-US" sz="1200" b="1" dirty="0">
                <a:solidFill>
                  <a:srgbClr val="C8102E"/>
                </a:solidFill>
                <a:latin typeface="Arial" pitchFamily="34" charset="0"/>
                <a:ea typeface="Arial" pitchFamily="34" charset="-122"/>
                <a:cs typeface="Arial" pitchFamily="34" charset="-120"/>
              </a:rPr>
              <a:t>VEXA</a:t>
            </a:r>
            <a:endParaRPr lang="en-US" sz="1200" dirty="0"/>
          </a:p>
        </p:txBody>
      </p:sp>
      <p:sp>
        <p:nvSpPr>
          <p:cNvPr id="18" name="Text 16"/>
          <p:cNvSpPr txBox="1"/>
          <p:nvPr/>
        </p:nvSpPr>
        <p:spPr>
          <a:xfrm>
            <a:off x="4572000" y="2651760"/>
            <a:ext cx="3063240" cy="411480"/>
          </a:xfrm>
          <a:prstGeom prst="rect">
            <a:avLst/>
          </a:prstGeom>
          <a:noFill/>
          <a:ln/>
        </p:spPr>
        <p:txBody>
          <a:bodyPr wrap="square" lIns="0" tIns="0" rIns="0" bIns="0" rtlCol="0" anchor="ctr"/>
          <a:lstStyle/>
          <a:p>
            <a:pPr marL="0" indent="0">
              <a:buNone/>
            </a:pPr>
            <a:r>
              <a:rPr lang="en-US" sz="2000" b="1" dirty="0">
                <a:solidFill>
                  <a:srgbClr val="1A1A1A"/>
                </a:solidFill>
                <a:latin typeface="Meiryo" pitchFamily="34" charset="0"/>
                <a:ea typeface="Meiryo" pitchFamily="34" charset="-122"/>
                <a:cs typeface="Meiryo" pitchFamily="34" charset="-120"/>
              </a:rPr>
              <a:t>指向性 1マイク</a:t>
            </a:r>
            <a:endParaRPr lang="en-US" sz="2000" dirty="0"/>
          </a:p>
        </p:txBody>
      </p:sp>
      <p:sp>
        <p:nvSpPr>
          <p:cNvPr id="19" name="Text 17"/>
          <p:cNvSpPr txBox="1"/>
          <p:nvPr/>
        </p:nvSpPr>
        <p:spPr>
          <a:xfrm>
            <a:off x="4572000" y="3108960"/>
            <a:ext cx="3063240" cy="1005840"/>
          </a:xfrm>
          <a:prstGeom prst="rect">
            <a:avLst/>
          </a:prstGeom>
          <a:noFill/>
          <a:ln/>
        </p:spPr>
        <p:txBody>
          <a:bodyPr wrap="square" lIns="0" tIns="0" rIns="0" bIns="0" rtlCol="0" anchor="t"/>
          <a:lstStyle/>
          <a:p>
            <a:pPr marL="0" indent="0">
              <a:buNone/>
            </a:pPr>
            <a:r>
              <a:rPr lang="en-US" sz="1150" dirty="0">
                <a:solidFill>
                  <a:srgbClr val="5A5A5A"/>
                </a:solidFill>
                <a:latin typeface="Meiryo" pitchFamily="34" charset="0"/>
                <a:ea typeface="Meiryo" pitchFamily="34" charset="-122"/>
                <a:cs typeface="Meiryo" pitchFamily="34" charset="-120"/>
              </a:rPr>
              <a:t>口元のブームマイクで声だけを狙って拾うため、デジタル加工が最小限。自然な声が届きます。</a:t>
            </a:r>
            <a:endParaRPr lang="en-US" sz="1150" dirty="0"/>
          </a:p>
        </p:txBody>
      </p:sp>
      <p:sp>
        <p:nvSpPr>
          <p:cNvPr id="20" name="Shape 18"/>
          <p:cNvSpPr/>
          <p:nvPr/>
        </p:nvSpPr>
        <p:spPr>
          <a:xfrm>
            <a:off x="4572000" y="4297680"/>
            <a:ext cx="201168" cy="201168"/>
          </a:xfrm>
          <a:prstGeom prst="ellipse">
            <a:avLst/>
          </a:prstGeom>
          <a:solidFill>
            <a:srgbClr val="2F6FB0"/>
          </a:solidFill>
          <a:ln/>
        </p:spPr>
        <p:txBody>
          <a:bodyPr/>
          <a:lstStyle/>
          <a:p>
            <a:endParaRPr lang="ja-JP" altLang="en-US"/>
          </a:p>
        </p:txBody>
      </p:sp>
      <p:sp>
        <p:nvSpPr>
          <p:cNvPr id="21" name="Text 19"/>
          <p:cNvSpPr txBox="1"/>
          <p:nvPr/>
        </p:nvSpPr>
        <p:spPr>
          <a:xfrm>
            <a:off x="4846320" y="4233672"/>
            <a:ext cx="1828800" cy="320040"/>
          </a:xfrm>
          <a:prstGeom prst="rect">
            <a:avLst/>
          </a:prstGeom>
          <a:noFill/>
          <a:ln/>
        </p:spPr>
        <p:txBody>
          <a:bodyPr wrap="square" lIns="0" tIns="0" rIns="0" bIns="0" rtlCol="0" anchor="ctr"/>
          <a:lstStyle/>
          <a:p>
            <a:pPr marL="0" indent="0">
              <a:buNone/>
            </a:pPr>
            <a:r>
              <a:rPr lang="en-US" sz="1200" b="1" dirty="0">
                <a:solidFill>
                  <a:srgbClr val="2F6FB0"/>
                </a:solidFill>
                <a:latin typeface="Arial" pitchFamily="34" charset="0"/>
                <a:ea typeface="Arial" pitchFamily="34" charset="-122"/>
                <a:cs typeface="Arial" pitchFamily="34" charset="-120"/>
              </a:rPr>
              <a:t>OpenComm2</a:t>
            </a:r>
            <a:endParaRPr lang="en-US" sz="1200" dirty="0"/>
          </a:p>
        </p:txBody>
      </p:sp>
      <p:sp>
        <p:nvSpPr>
          <p:cNvPr id="22" name="Text 20"/>
          <p:cNvSpPr txBox="1"/>
          <p:nvPr/>
        </p:nvSpPr>
        <p:spPr>
          <a:xfrm>
            <a:off x="4572000" y="4572000"/>
            <a:ext cx="3063240" cy="411480"/>
          </a:xfrm>
          <a:prstGeom prst="rect">
            <a:avLst/>
          </a:prstGeom>
          <a:noFill/>
          <a:ln/>
        </p:spPr>
        <p:txBody>
          <a:bodyPr wrap="square" lIns="0" tIns="0" rIns="0" bIns="0" rtlCol="0" anchor="ctr"/>
          <a:lstStyle/>
          <a:p>
            <a:pPr marL="0" indent="0">
              <a:buNone/>
            </a:pPr>
            <a:r>
              <a:rPr lang="en-US" sz="2000" b="1" dirty="0">
                <a:solidFill>
                  <a:srgbClr val="1A1A1A"/>
                </a:solidFill>
                <a:latin typeface="Meiryo" pitchFamily="34" charset="0"/>
                <a:ea typeface="Meiryo" pitchFamily="34" charset="-122"/>
                <a:cs typeface="Meiryo" pitchFamily="34" charset="-120"/>
              </a:rPr>
              <a:t>無指向性 2マイク</a:t>
            </a:r>
            <a:endParaRPr lang="en-US" sz="2000" dirty="0"/>
          </a:p>
        </p:txBody>
      </p:sp>
      <p:sp>
        <p:nvSpPr>
          <p:cNvPr id="23" name="Text 21"/>
          <p:cNvSpPr txBox="1"/>
          <p:nvPr/>
        </p:nvSpPr>
        <p:spPr>
          <a:xfrm>
            <a:off x="4572000" y="5029200"/>
            <a:ext cx="3063240" cy="1005840"/>
          </a:xfrm>
          <a:prstGeom prst="rect">
            <a:avLst/>
          </a:prstGeom>
          <a:noFill/>
          <a:ln/>
        </p:spPr>
        <p:txBody>
          <a:bodyPr wrap="square" lIns="0" tIns="0" rIns="0" bIns="0" rtlCol="0" anchor="t"/>
          <a:lstStyle/>
          <a:p>
            <a:pPr marL="0" indent="0">
              <a:buNone/>
            </a:pPr>
            <a:r>
              <a:rPr lang="en-US" sz="1150" dirty="0">
                <a:solidFill>
                  <a:srgbClr val="5A5A5A"/>
                </a:solidFill>
                <a:latin typeface="Meiryo" pitchFamily="34" charset="0"/>
                <a:ea typeface="Meiryo" pitchFamily="34" charset="-122"/>
                <a:cs typeface="Meiryo" pitchFamily="34" charset="-120"/>
              </a:rPr>
              <a:t>2つのマイクの差分でノイズを推定し、強く抑圧します。ノイズには強い反面、声に加工感が出ます。</a:t>
            </a:r>
            <a:endParaRPr lang="en-US" sz="1150" dirty="0"/>
          </a:p>
        </p:txBody>
      </p:sp>
      <p:sp>
        <p:nvSpPr>
          <p:cNvPr id="24" name="Shape 22"/>
          <p:cNvSpPr/>
          <p:nvPr/>
        </p:nvSpPr>
        <p:spPr>
          <a:xfrm>
            <a:off x="8138160" y="1600200"/>
            <a:ext cx="3520440" cy="4572000"/>
          </a:xfrm>
          <a:prstGeom prst="roundRect">
            <a:avLst>
              <a:gd name="adj" fmla="val 3896"/>
            </a:avLst>
          </a:prstGeom>
          <a:solidFill>
            <a:srgbClr val="F3F3F3"/>
          </a:solidFill>
          <a:ln w="12700">
            <a:solidFill>
              <a:srgbClr val="F3F3F3"/>
            </a:solidFill>
            <a:prstDash val="solid"/>
          </a:ln>
        </p:spPr>
        <p:txBody>
          <a:bodyPr/>
          <a:lstStyle/>
          <a:p>
            <a:endParaRPr lang="ja-JP" altLang="en-US"/>
          </a:p>
        </p:txBody>
      </p:sp>
      <p:sp>
        <p:nvSpPr>
          <p:cNvPr id="25" name="Text 23"/>
          <p:cNvSpPr txBox="1"/>
          <p:nvPr/>
        </p:nvSpPr>
        <p:spPr>
          <a:xfrm>
            <a:off x="8366760" y="1783080"/>
            <a:ext cx="3063240" cy="411480"/>
          </a:xfrm>
          <a:prstGeom prst="rect">
            <a:avLst/>
          </a:prstGeom>
          <a:noFill/>
          <a:ln/>
        </p:spPr>
        <p:txBody>
          <a:bodyPr wrap="square" lIns="0" tIns="0" rIns="0" bIns="0" rtlCol="0" anchor="ctr"/>
          <a:lstStyle/>
          <a:p>
            <a:pPr marL="0" indent="0">
              <a:buNone/>
            </a:pPr>
            <a:r>
              <a:rPr lang="en-US" sz="1700" b="1" dirty="0">
                <a:solidFill>
                  <a:srgbClr val="1A1A1A"/>
                </a:solidFill>
                <a:latin typeface="Meiryo" pitchFamily="34" charset="0"/>
                <a:ea typeface="Meiryo" pitchFamily="34" charset="-122"/>
                <a:cs typeface="Meiryo" pitchFamily="34" charset="-120"/>
              </a:rPr>
              <a:t>複数台の運用</a:t>
            </a:r>
            <a:endParaRPr lang="en-US" sz="1700" dirty="0"/>
          </a:p>
        </p:txBody>
      </p:sp>
      <p:sp>
        <p:nvSpPr>
          <p:cNvPr id="26" name="Shape 24"/>
          <p:cNvSpPr/>
          <p:nvPr/>
        </p:nvSpPr>
        <p:spPr>
          <a:xfrm>
            <a:off x="8366760" y="2377440"/>
            <a:ext cx="201168" cy="201168"/>
          </a:xfrm>
          <a:prstGeom prst="ellipse">
            <a:avLst/>
          </a:prstGeom>
          <a:solidFill>
            <a:srgbClr val="C8102E"/>
          </a:solidFill>
          <a:ln/>
        </p:spPr>
        <p:txBody>
          <a:bodyPr/>
          <a:lstStyle/>
          <a:p>
            <a:endParaRPr lang="ja-JP" altLang="en-US"/>
          </a:p>
        </p:txBody>
      </p:sp>
      <p:sp>
        <p:nvSpPr>
          <p:cNvPr id="27" name="Text 25"/>
          <p:cNvSpPr txBox="1"/>
          <p:nvPr/>
        </p:nvSpPr>
        <p:spPr>
          <a:xfrm>
            <a:off x="8641080" y="2313432"/>
            <a:ext cx="1371600" cy="320040"/>
          </a:xfrm>
          <a:prstGeom prst="rect">
            <a:avLst/>
          </a:prstGeom>
          <a:noFill/>
          <a:ln/>
        </p:spPr>
        <p:txBody>
          <a:bodyPr wrap="square" lIns="0" tIns="0" rIns="0" bIns="0" rtlCol="0" anchor="ctr"/>
          <a:lstStyle/>
          <a:p>
            <a:pPr marL="0" indent="0">
              <a:buNone/>
            </a:pPr>
            <a:r>
              <a:rPr lang="en-US" sz="1200" b="1" dirty="0">
                <a:solidFill>
                  <a:srgbClr val="C8102E"/>
                </a:solidFill>
                <a:latin typeface="Arial" pitchFamily="34" charset="0"/>
                <a:ea typeface="Arial" pitchFamily="34" charset="-122"/>
                <a:cs typeface="Arial" pitchFamily="34" charset="-120"/>
              </a:rPr>
              <a:t>VEXA</a:t>
            </a:r>
            <a:endParaRPr lang="en-US" sz="1200" dirty="0"/>
          </a:p>
        </p:txBody>
      </p:sp>
      <p:sp>
        <p:nvSpPr>
          <p:cNvPr id="28" name="Text 26"/>
          <p:cNvSpPr txBox="1"/>
          <p:nvPr/>
        </p:nvSpPr>
        <p:spPr>
          <a:xfrm>
            <a:off x="8366760" y="2651760"/>
            <a:ext cx="3063240" cy="411480"/>
          </a:xfrm>
          <a:prstGeom prst="rect">
            <a:avLst/>
          </a:prstGeom>
          <a:noFill/>
          <a:ln/>
        </p:spPr>
        <p:txBody>
          <a:bodyPr wrap="square" lIns="0" tIns="0" rIns="0" bIns="0" rtlCol="0" anchor="ctr"/>
          <a:lstStyle/>
          <a:p>
            <a:pPr marL="0" indent="0">
              <a:buNone/>
            </a:pPr>
            <a:r>
              <a:rPr lang="en-US" sz="2000" b="1" dirty="0">
                <a:solidFill>
                  <a:srgbClr val="1A1A1A"/>
                </a:solidFill>
                <a:latin typeface="Meiryo" pitchFamily="34" charset="0"/>
                <a:ea typeface="Meiryo" pitchFamily="34" charset="-122"/>
                <a:cs typeface="Meiryo" pitchFamily="34" charset="-120"/>
              </a:rPr>
              <a:t>1台ごとに固有の名前</a:t>
            </a:r>
            <a:endParaRPr lang="en-US" sz="2000" dirty="0"/>
          </a:p>
        </p:txBody>
      </p:sp>
      <p:sp>
        <p:nvSpPr>
          <p:cNvPr id="29" name="Text 27"/>
          <p:cNvSpPr txBox="1"/>
          <p:nvPr/>
        </p:nvSpPr>
        <p:spPr>
          <a:xfrm>
            <a:off x="8366760" y="3108960"/>
            <a:ext cx="3063240" cy="1005840"/>
          </a:xfrm>
          <a:prstGeom prst="rect">
            <a:avLst/>
          </a:prstGeom>
          <a:noFill/>
          <a:ln/>
        </p:spPr>
        <p:txBody>
          <a:bodyPr wrap="square" lIns="0" tIns="0" rIns="0" bIns="0" rtlCol="0" anchor="t"/>
          <a:lstStyle/>
          <a:p>
            <a:pPr marL="0" indent="0">
              <a:buNone/>
            </a:pPr>
            <a:r>
              <a:rPr lang="en-US" sz="1150" dirty="0">
                <a:solidFill>
                  <a:srgbClr val="5A5A5A"/>
                </a:solidFill>
                <a:latin typeface="Meiryo" pitchFamily="34" charset="0"/>
                <a:ea typeface="Meiryo" pitchFamily="34" charset="-122"/>
                <a:cs typeface="Meiryo" pitchFamily="34" charset="-120"/>
              </a:rPr>
              <a:t>本体ごとに異なるデバイスネームで表示されるため、同時にペアリングしても「どの機体か」が一目でわかります。</a:t>
            </a:r>
            <a:endParaRPr lang="en-US" sz="1150" dirty="0"/>
          </a:p>
        </p:txBody>
      </p:sp>
      <p:sp>
        <p:nvSpPr>
          <p:cNvPr id="30" name="Shape 28"/>
          <p:cNvSpPr/>
          <p:nvPr/>
        </p:nvSpPr>
        <p:spPr>
          <a:xfrm>
            <a:off x="8366760" y="4297680"/>
            <a:ext cx="201168" cy="201168"/>
          </a:xfrm>
          <a:prstGeom prst="ellipse">
            <a:avLst/>
          </a:prstGeom>
          <a:solidFill>
            <a:srgbClr val="2F6FB0"/>
          </a:solidFill>
          <a:ln/>
        </p:spPr>
        <p:txBody>
          <a:bodyPr/>
          <a:lstStyle/>
          <a:p>
            <a:endParaRPr lang="ja-JP" altLang="en-US"/>
          </a:p>
        </p:txBody>
      </p:sp>
      <p:sp>
        <p:nvSpPr>
          <p:cNvPr id="31" name="Text 29"/>
          <p:cNvSpPr txBox="1"/>
          <p:nvPr/>
        </p:nvSpPr>
        <p:spPr>
          <a:xfrm>
            <a:off x="8641080" y="4233672"/>
            <a:ext cx="1828800" cy="320040"/>
          </a:xfrm>
          <a:prstGeom prst="rect">
            <a:avLst/>
          </a:prstGeom>
          <a:noFill/>
          <a:ln/>
        </p:spPr>
        <p:txBody>
          <a:bodyPr wrap="square" lIns="0" tIns="0" rIns="0" bIns="0" rtlCol="0" anchor="ctr"/>
          <a:lstStyle/>
          <a:p>
            <a:pPr marL="0" indent="0">
              <a:buNone/>
            </a:pPr>
            <a:r>
              <a:rPr lang="en-US" sz="1200" b="1" dirty="0">
                <a:solidFill>
                  <a:srgbClr val="2F6FB0"/>
                </a:solidFill>
                <a:latin typeface="Arial" pitchFamily="34" charset="0"/>
                <a:ea typeface="Arial" pitchFamily="34" charset="-122"/>
                <a:cs typeface="Arial" pitchFamily="34" charset="-120"/>
              </a:rPr>
              <a:t>OpenComm2</a:t>
            </a:r>
            <a:endParaRPr lang="en-US" sz="1200" dirty="0"/>
          </a:p>
        </p:txBody>
      </p:sp>
      <p:sp>
        <p:nvSpPr>
          <p:cNvPr id="32" name="Text 30"/>
          <p:cNvSpPr txBox="1"/>
          <p:nvPr/>
        </p:nvSpPr>
        <p:spPr>
          <a:xfrm>
            <a:off x="8366760" y="4572000"/>
            <a:ext cx="3063240" cy="411480"/>
          </a:xfrm>
          <a:prstGeom prst="rect">
            <a:avLst/>
          </a:prstGeom>
          <a:noFill/>
          <a:ln/>
        </p:spPr>
        <p:txBody>
          <a:bodyPr wrap="square" lIns="0" tIns="0" rIns="0" bIns="0" rtlCol="0" anchor="ctr"/>
          <a:lstStyle/>
          <a:p>
            <a:pPr marL="0" indent="0">
              <a:buNone/>
            </a:pPr>
            <a:r>
              <a:rPr lang="en-US" sz="2000" b="1" dirty="0">
                <a:solidFill>
                  <a:srgbClr val="1A1A1A"/>
                </a:solidFill>
                <a:latin typeface="Meiryo" pitchFamily="34" charset="0"/>
                <a:ea typeface="Meiryo" pitchFamily="34" charset="-122"/>
                <a:cs typeface="Meiryo" pitchFamily="34" charset="-120"/>
              </a:rPr>
              <a:t>全台が同じ製品名</a:t>
            </a:r>
            <a:endParaRPr lang="en-US" sz="2000" dirty="0"/>
          </a:p>
        </p:txBody>
      </p:sp>
      <p:sp>
        <p:nvSpPr>
          <p:cNvPr id="33" name="Text 31"/>
          <p:cNvSpPr txBox="1"/>
          <p:nvPr/>
        </p:nvSpPr>
        <p:spPr>
          <a:xfrm>
            <a:off x="8366760" y="5029200"/>
            <a:ext cx="3063240" cy="1005840"/>
          </a:xfrm>
          <a:prstGeom prst="rect">
            <a:avLst/>
          </a:prstGeom>
          <a:noFill/>
          <a:ln/>
        </p:spPr>
        <p:txBody>
          <a:bodyPr wrap="square" lIns="0" tIns="0" rIns="0" bIns="0" rtlCol="0" anchor="t"/>
          <a:lstStyle/>
          <a:p>
            <a:pPr marL="0" indent="0">
              <a:buNone/>
            </a:pPr>
            <a:r>
              <a:rPr lang="en-US" sz="1150" dirty="0">
                <a:solidFill>
                  <a:srgbClr val="5A5A5A"/>
                </a:solidFill>
                <a:latin typeface="Meiryo" pitchFamily="34" charset="0"/>
                <a:ea typeface="Meiryo" pitchFamily="34" charset="-122"/>
                <a:cs typeface="Meiryo" pitchFamily="34" charset="-120"/>
              </a:rPr>
              <a:t>接続一覧に同じ製品名が並び、どの機体が誰の端末につながっているか区別がつきにくくなります。</a:t>
            </a:r>
            <a:endParaRPr lang="en-US" sz="1150" dirty="0"/>
          </a:p>
        </p:txBody>
      </p:sp>
      <p:sp>
        <p:nvSpPr>
          <p:cNvPr id="34" name="Text 32"/>
          <p:cNvSpPr txBox="1"/>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9A9A"/>
                </a:solidFill>
                <a:latin typeface="Meiryo" pitchFamily="34" charset="0"/>
                <a:ea typeface="Meiryo" pitchFamily="34" charset="-122"/>
                <a:cs typeface="Meiryo" pitchFamily="34" charset="-120"/>
              </a:rPr>
              <a:t>VEXA vs 骨伝導ヘッドセット 比較資料  |  幹開発株式会社</a:t>
            </a:r>
            <a:endParaRPr lang="en-US" sz="900" dirty="0"/>
          </a:p>
        </p:txBody>
      </p:sp>
      <p:sp>
        <p:nvSpPr>
          <p:cNvPr id="35" name="Text 33"/>
          <p:cNvSpPr txBox="1"/>
          <p:nvPr/>
        </p:nvSpPr>
        <p:spPr>
          <a:xfrm>
            <a:off x="11155680" y="6446520"/>
            <a:ext cx="457200" cy="274320"/>
          </a:xfrm>
          <a:prstGeom prst="rect">
            <a:avLst/>
          </a:prstGeom>
          <a:noFill/>
          <a:ln/>
        </p:spPr>
        <p:txBody>
          <a:bodyPr wrap="square" lIns="0" tIns="0" rIns="0" bIns="0" rtlCol="0" anchor="ctr"/>
          <a:lstStyle/>
          <a:p>
            <a:pPr marL="0" indent="0" algn="r">
              <a:buNone/>
            </a:pPr>
            <a:r>
              <a:rPr lang="en-US" sz="900" dirty="0">
                <a:solidFill>
                  <a:srgbClr val="9A9A9A"/>
                </a:solidFill>
                <a:latin typeface="Meiryo" pitchFamily="34" charset="0"/>
                <a:ea typeface="Meiryo" pitchFamily="34" charset="-122"/>
                <a:cs typeface="Meiryo"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1A1A1A"/>
                </a:solidFill>
                <a:latin typeface="Meiryo" pitchFamily="34" charset="0"/>
                <a:ea typeface="Meiryo" pitchFamily="34" charset="-122"/>
                <a:cs typeface="Meiryo" pitchFamily="34" charset="-120"/>
              </a:rPr>
              <a:t>マイク部の違い</a:t>
            </a:r>
            <a:endParaRPr lang="en-US" sz="3000" dirty="0"/>
          </a:p>
        </p:txBody>
      </p:sp>
      <p:sp>
        <p:nvSpPr>
          <p:cNvPr id="3" name="Text 1"/>
          <p:cNvSpPr txBox="1"/>
          <p:nvPr/>
        </p:nvSpPr>
        <p:spPr>
          <a:xfrm>
            <a:off x="548640" y="1005840"/>
            <a:ext cx="11064240" cy="365760"/>
          </a:xfrm>
          <a:prstGeom prst="rect">
            <a:avLst/>
          </a:prstGeom>
          <a:noFill/>
          <a:ln/>
        </p:spPr>
        <p:txBody>
          <a:bodyPr wrap="square" lIns="0" tIns="0" rIns="0" bIns="0" rtlCol="0" anchor="ctr"/>
          <a:lstStyle/>
          <a:p>
            <a:pPr marL="0" indent="0">
              <a:buNone/>
            </a:pPr>
            <a:r>
              <a:rPr lang="en-US" sz="1400" dirty="0">
                <a:solidFill>
                  <a:srgbClr val="5A5A5A"/>
                </a:solidFill>
                <a:latin typeface="Meiryo" pitchFamily="34" charset="0"/>
                <a:ea typeface="Meiryo" pitchFamily="34" charset="-122"/>
                <a:cs typeface="Meiryo" pitchFamily="34" charset="-120"/>
              </a:rPr>
              <a:t>声を「狙って拾う」VEXA と、「ノイズを消す」OpenComm2</a:t>
            </a:r>
            <a:endParaRPr lang="en-US" sz="1400" dirty="0"/>
          </a:p>
        </p:txBody>
      </p:sp>
      <p:sp>
        <p:nvSpPr>
          <p:cNvPr id="4" name="Shape 2"/>
          <p:cNvSpPr/>
          <p:nvPr/>
        </p:nvSpPr>
        <p:spPr>
          <a:xfrm>
            <a:off x="548640" y="1600200"/>
            <a:ext cx="274320" cy="274320"/>
          </a:xfrm>
          <a:prstGeom prst="ellipse">
            <a:avLst/>
          </a:prstGeom>
          <a:solidFill>
            <a:srgbClr val="C8102E"/>
          </a:solidFill>
          <a:ln/>
        </p:spPr>
        <p:txBody>
          <a:bodyPr/>
          <a:lstStyle/>
          <a:p>
            <a:endParaRPr lang="ja-JP" altLang="en-US"/>
          </a:p>
        </p:txBody>
      </p:sp>
      <p:sp>
        <p:nvSpPr>
          <p:cNvPr id="5" name="Text 3"/>
          <p:cNvSpPr txBox="1"/>
          <p:nvPr/>
        </p:nvSpPr>
        <p:spPr>
          <a:xfrm>
            <a:off x="914400" y="1554480"/>
            <a:ext cx="5120640" cy="365760"/>
          </a:xfrm>
          <a:prstGeom prst="rect">
            <a:avLst/>
          </a:prstGeom>
          <a:noFill/>
          <a:ln/>
        </p:spPr>
        <p:txBody>
          <a:bodyPr wrap="square" lIns="0" tIns="0" rIns="0" bIns="0" rtlCol="0" anchor="ctr"/>
          <a:lstStyle/>
          <a:p>
            <a:pPr marL="0" indent="0">
              <a:buNone/>
            </a:pPr>
            <a:r>
              <a:rPr lang="en-US" sz="1600" b="1" dirty="0">
                <a:solidFill>
                  <a:srgbClr val="1A1A1A"/>
                </a:solidFill>
                <a:latin typeface="Meiryo" pitchFamily="34" charset="0"/>
                <a:ea typeface="Meiryo" pitchFamily="34" charset="-122"/>
                <a:cs typeface="Meiryo" pitchFamily="34" charset="-120"/>
              </a:rPr>
              <a:t>VEXA ― 指向性 1マイク</a:t>
            </a:r>
            <a:endParaRPr lang="en-US" sz="1600" dirty="0"/>
          </a:p>
        </p:txBody>
      </p:sp>
      <p:pic>
        <p:nvPicPr>
          <p:cNvPr id="6" name="Image 0" descr="/tmp/claude-0/-home-claude/4a688268-d9c9-5c4a-9d22-4d8b0278a1ff/scratchpad/assets/mic_vexa.jpg"/>
          <p:cNvPicPr>
            <a:picLocks noChangeAspect="1"/>
          </p:cNvPicPr>
          <p:nvPr/>
        </p:nvPicPr>
        <p:blipFill>
          <a:blip r:embed="rId3"/>
          <a:stretch>
            <a:fillRect/>
          </a:stretch>
        </p:blipFill>
        <p:spPr>
          <a:xfrm>
            <a:off x="548640" y="2011680"/>
            <a:ext cx="5394960" cy="2468880"/>
          </a:xfrm>
          <a:prstGeom prst="rect">
            <a:avLst/>
          </a:prstGeom>
        </p:spPr>
      </p:pic>
      <p:sp>
        <p:nvSpPr>
          <p:cNvPr id="7" name="Text 4"/>
          <p:cNvSpPr txBox="1"/>
          <p:nvPr/>
        </p:nvSpPr>
        <p:spPr>
          <a:xfrm>
            <a:off x="548640" y="4498848"/>
            <a:ext cx="5394960" cy="228600"/>
          </a:xfrm>
          <a:prstGeom prst="rect">
            <a:avLst/>
          </a:prstGeom>
          <a:noFill/>
          <a:ln/>
        </p:spPr>
        <p:txBody>
          <a:bodyPr wrap="square" lIns="0" tIns="0" rIns="0" bIns="0" rtlCol="0" anchor="ctr"/>
          <a:lstStyle/>
          <a:p>
            <a:pPr marL="0" indent="0">
              <a:buNone/>
            </a:pPr>
            <a:r>
              <a:rPr lang="en-US" sz="900" dirty="0">
                <a:solidFill>
                  <a:srgbClr val="9A9A9A"/>
                </a:solidFill>
                <a:latin typeface="Meiryo" pitchFamily="34" charset="0"/>
                <a:ea typeface="Meiryo" pitchFamily="34" charset="-122"/>
                <a:cs typeface="Meiryo" pitchFamily="34" charset="-120"/>
              </a:rPr>
              <a:t>風防を外した状態。音孔は口元側に1つ ＝ 指向性マイク</a:t>
            </a:r>
            <a:endParaRPr lang="en-US" sz="900" dirty="0"/>
          </a:p>
        </p:txBody>
      </p:sp>
      <p:sp>
        <p:nvSpPr>
          <p:cNvPr id="8" name="Text 5"/>
          <p:cNvSpPr txBox="1"/>
          <p:nvPr/>
        </p:nvSpPr>
        <p:spPr>
          <a:xfrm>
            <a:off x="548640" y="4754880"/>
            <a:ext cx="5394960" cy="1645920"/>
          </a:xfrm>
          <a:prstGeom prst="rect">
            <a:avLst/>
          </a:prstGeom>
          <a:noFill/>
          <a:ln/>
        </p:spPr>
        <p:txBody>
          <a:bodyPr wrap="square" rtlCol="0" anchor="t"/>
          <a:lstStyle/>
          <a:p>
            <a:pPr marL="342900" indent="-342900">
              <a:spcAft>
                <a:spcPts val="300"/>
              </a:spcAft>
              <a:buSzPct val="100000"/>
              <a:buChar char="•"/>
            </a:pPr>
            <a:r>
              <a:rPr lang="en-US" sz="1150" dirty="0">
                <a:solidFill>
                  <a:srgbClr val="1A1A1A"/>
                </a:solidFill>
                <a:latin typeface="Meiryo" pitchFamily="34" charset="0"/>
                <a:ea typeface="Meiryo" pitchFamily="34" charset="-122"/>
                <a:cs typeface="Meiryo" pitchFamily="34" charset="-120"/>
              </a:rPr>
              <a:t>口元まで伸びるブームアームで、声の発生源にマイクを近づけます</a:t>
            </a:r>
            <a:endParaRPr lang="en-US" sz="1150" dirty="0"/>
          </a:p>
          <a:p>
            <a:pPr marL="342900" indent="-342900">
              <a:spcAft>
                <a:spcPts val="300"/>
              </a:spcAft>
              <a:buSzPct val="100000"/>
              <a:buChar char="•"/>
            </a:pPr>
            <a:r>
              <a:rPr lang="en-US" sz="1150" dirty="0">
                <a:solidFill>
                  <a:srgbClr val="1A1A1A"/>
                </a:solidFill>
                <a:latin typeface="Meiryo" pitchFamily="34" charset="0"/>
                <a:ea typeface="Meiryo" pitchFamily="34" charset="-122"/>
                <a:cs typeface="Meiryo" pitchFamily="34" charset="-120"/>
              </a:rPr>
              <a:t>指向性マイクが正面の声を拾い、横や後ろのノイズは物理的に入りにくい構造</a:t>
            </a:r>
            <a:endParaRPr lang="en-US" sz="1150" dirty="0"/>
          </a:p>
          <a:p>
            <a:pPr marL="342900" indent="-342900">
              <a:spcAft>
                <a:spcPts val="300"/>
              </a:spcAft>
              <a:buSzPct val="100000"/>
              <a:buChar char="•"/>
            </a:pPr>
            <a:r>
              <a:rPr lang="en-US" sz="1150" dirty="0">
                <a:solidFill>
                  <a:srgbClr val="1A1A1A"/>
                </a:solidFill>
                <a:latin typeface="Meiryo" pitchFamily="34" charset="0"/>
                <a:ea typeface="Meiryo" pitchFamily="34" charset="-122"/>
                <a:cs typeface="Meiryo" pitchFamily="34" charset="-120"/>
              </a:rPr>
              <a:t>ノイズ処理は Qualcomm cVc（通話用ノイズサプレッション）で補助。デジタル加工は最小限</a:t>
            </a:r>
            <a:endParaRPr lang="en-US" sz="1150" dirty="0"/>
          </a:p>
          <a:p>
            <a:pPr marL="342900" indent="-342900">
              <a:spcAft>
                <a:spcPts val="300"/>
              </a:spcAft>
              <a:buSzPct val="100000"/>
              <a:buChar char="•"/>
            </a:pPr>
            <a:r>
              <a:rPr lang="en-US" sz="1150" b="1" dirty="0">
                <a:solidFill>
                  <a:srgbClr val="C8102E"/>
                </a:solidFill>
                <a:latin typeface="Meiryo" pitchFamily="34" charset="0"/>
                <a:ea typeface="Meiryo" pitchFamily="34" charset="-122"/>
                <a:cs typeface="Meiryo" pitchFamily="34" charset="-120"/>
              </a:rPr>
              <a:t>→ 声の抑揚・語尾までそのまま届く、自然な音声</a:t>
            </a:r>
            <a:endParaRPr lang="en-US" sz="1150" dirty="0"/>
          </a:p>
        </p:txBody>
      </p:sp>
      <p:sp>
        <p:nvSpPr>
          <p:cNvPr id="9" name="Shape 6"/>
          <p:cNvSpPr/>
          <p:nvPr/>
        </p:nvSpPr>
        <p:spPr>
          <a:xfrm>
            <a:off x="6263640" y="1600200"/>
            <a:ext cx="274320" cy="274320"/>
          </a:xfrm>
          <a:prstGeom prst="ellipse">
            <a:avLst/>
          </a:prstGeom>
          <a:solidFill>
            <a:srgbClr val="2F6FB0"/>
          </a:solidFill>
          <a:ln/>
        </p:spPr>
        <p:txBody>
          <a:bodyPr/>
          <a:lstStyle/>
          <a:p>
            <a:endParaRPr lang="ja-JP" altLang="en-US"/>
          </a:p>
        </p:txBody>
      </p:sp>
      <p:sp>
        <p:nvSpPr>
          <p:cNvPr id="10" name="Text 7"/>
          <p:cNvSpPr txBox="1"/>
          <p:nvPr/>
        </p:nvSpPr>
        <p:spPr>
          <a:xfrm>
            <a:off x="6629400" y="1554480"/>
            <a:ext cx="5120640" cy="365760"/>
          </a:xfrm>
          <a:prstGeom prst="rect">
            <a:avLst/>
          </a:prstGeom>
          <a:noFill/>
          <a:ln/>
        </p:spPr>
        <p:txBody>
          <a:bodyPr wrap="square" lIns="0" tIns="0" rIns="0" bIns="0" rtlCol="0" anchor="ctr"/>
          <a:lstStyle/>
          <a:p>
            <a:pPr marL="0" indent="0">
              <a:buNone/>
            </a:pPr>
            <a:r>
              <a:rPr lang="en-US" sz="1600" b="1" dirty="0">
                <a:solidFill>
                  <a:srgbClr val="1A1A1A"/>
                </a:solidFill>
                <a:latin typeface="Meiryo" pitchFamily="34" charset="0"/>
                <a:ea typeface="Meiryo" pitchFamily="34" charset="-122"/>
                <a:cs typeface="Meiryo" pitchFamily="34" charset="-120"/>
              </a:rPr>
              <a:t>OpenComm2 ― 無指向性 2マイク</a:t>
            </a:r>
            <a:endParaRPr lang="en-US" sz="1600" dirty="0"/>
          </a:p>
        </p:txBody>
      </p:sp>
      <p:pic>
        <p:nvPicPr>
          <p:cNvPr id="11" name="Image 1" descr="/tmp/claude-0/-home-claude/4a688268-d9c9-5c4a-9d22-4d8b0278a1ff/scratchpad/assets/mic_shokz.jpg"/>
          <p:cNvPicPr>
            <a:picLocks noChangeAspect="1"/>
          </p:cNvPicPr>
          <p:nvPr/>
        </p:nvPicPr>
        <p:blipFill>
          <a:blip r:embed="rId4"/>
          <a:stretch>
            <a:fillRect/>
          </a:stretch>
        </p:blipFill>
        <p:spPr>
          <a:xfrm>
            <a:off x="6263640" y="2011680"/>
            <a:ext cx="5394960" cy="2468880"/>
          </a:xfrm>
          <a:prstGeom prst="rect">
            <a:avLst/>
          </a:prstGeom>
        </p:spPr>
      </p:pic>
      <p:sp>
        <p:nvSpPr>
          <p:cNvPr id="12" name="Text 8"/>
          <p:cNvSpPr txBox="1"/>
          <p:nvPr/>
        </p:nvSpPr>
        <p:spPr>
          <a:xfrm>
            <a:off x="6263640" y="4498848"/>
            <a:ext cx="5394960" cy="228600"/>
          </a:xfrm>
          <a:prstGeom prst="rect">
            <a:avLst/>
          </a:prstGeom>
          <a:noFill/>
          <a:ln/>
        </p:spPr>
        <p:txBody>
          <a:bodyPr wrap="square" lIns="0" tIns="0" rIns="0" bIns="0" rtlCol="0" anchor="ctr"/>
          <a:lstStyle/>
          <a:p>
            <a:pPr marL="0" indent="0">
              <a:buNone/>
            </a:pPr>
            <a:r>
              <a:rPr lang="en-US" sz="900" dirty="0">
                <a:solidFill>
                  <a:srgbClr val="9A9A9A"/>
                </a:solidFill>
                <a:latin typeface="Meiryo" pitchFamily="34" charset="0"/>
                <a:ea typeface="Meiryo" pitchFamily="34" charset="-122"/>
                <a:cs typeface="Meiryo" pitchFamily="34" charset="-120"/>
              </a:rPr>
              <a:t>ブーム先端に無指向性マイク×2とミュートボタンを配置</a:t>
            </a:r>
            <a:endParaRPr lang="en-US" sz="900" dirty="0"/>
          </a:p>
        </p:txBody>
      </p:sp>
      <p:sp>
        <p:nvSpPr>
          <p:cNvPr id="13" name="Text 9"/>
          <p:cNvSpPr txBox="1"/>
          <p:nvPr/>
        </p:nvSpPr>
        <p:spPr>
          <a:xfrm>
            <a:off x="6263640" y="4754880"/>
            <a:ext cx="5394960" cy="1645920"/>
          </a:xfrm>
          <a:prstGeom prst="rect">
            <a:avLst/>
          </a:prstGeom>
          <a:noFill/>
          <a:ln/>
        </p:spPr>
        <p:txBody>
          <a:bodyPr wrap="square" rtlCol="0" anchor="t"/>
          <a:lstStyle/>
          <a:p>
            <a:pPr marL="342900" indent="-342900">
              <a:spcAft>
                <a:spcPts val="300"/>
              </a:spcAft>
              <a:buSzPct val="100000"/>
              <a:buChar char="•"/>
            </a:pPr>
            <a:r>
              <a:rPr lang="en-US" sz="1150" dirty="0">
                <a:solidFill>
                  <a:srgbClr val="1A1A1A"/>
                </a:solidFill>
                <a:latin typeface="Meiryo" pitchFamily="34" charset="0"/>
                <a:ea typeface="Meiryo" pitchFamily="34" charset="-122"/>
                <a:cs typeface="Meiryo" pitchFamily="34" charset="-120"/>
              </a:rPr>
              <a:t>全方向の音を拾う無指向性マイクを2つ搭載</a:t>
            </a:r>
            <a:endParaRPr lang="en-US" sz="1150" dirty="0"/>
          </a:p>
          <a:p>
            <a:pPr marL="342900" indent="-342900">
              <a:spcAft>
                <a:spcPts val="300"/>
              </a:spcAft>
              <a:buSzPct val="100000"/>
              <a:buChar char="•"/>
            </a:pPr>
            <a:r>
              <a:rPr lang="en-US" sz="1150" dirty="0">
                <a:solidFill>
                  <a:srgbClr val="1A1A1A"/>
                </a:solidFill>
                <a:latin typeface="Meiryo" pitchFamily="34" charset="0"/>
                <a:ea typeface="Meiryo" pitchFamily="34" charset="-122"/>
                <a:cs typeface="Meiryo" pitchFamily="34" charset="-120"/>
              </a:rPr>
              <a:t>2つのマイクの音の差分からノイズを推定し、DSPで強く抑圧する方式</a:t>
            </a:r>
            <a:endParaRPr lang="en-US" sz="1150" dirty="0"/>
          </a:p>
          <a:p>
            <a:pPr marL="342900" indent="-342900">
              <a:spcAft>
                <a:spcPts val="300"/>
              </a:spcAft>
              <a:buSzPct val="100000"/>
              <a:buChar char="•"/>
            </a:pPr>
            <a:r>
              <a:rPr lang="en-US" sz="1150" dirty="0">
                <a:solidFill>
                  <a:srgbClr val="1A1A1A"/>
                </a:solidFill>
                <a:latin typeface="Meiryo" pitchFamily="34" charset="0"/>
                <a:ea typeface="Meiryo" pitchFamily="34" charset="-122"/>
                <a:cs typeface="Meiryo" pitchFamily="34" charset="-120"/>
              </a:rPr>
              <a:t>騒音の除去能力は高い反面、声の成分も一緒に削られやすい</a:t>
            </a:r>
            <a:endParaRPr lang="en-US" sz="1150" dirty="0"/>
          </a:p>
          <a:p>
            <a:pPr marL="342900" indent="-342900">
              <a:spcAft>
                <a:spcPts val="300"/>
              </a:spcAft>
              <a:buSzPct val="100000"/>
              <a:buChar char="•"/>
            </a:pPr>
            <a:r>
              <a:rPr lang="en-US" sz="1150" b="1" dirty="0">
                <a:solidFill>
                  <a:srgbClr val="2F6FB0"/>
                </a:solidFill>
                <a:latin typeface="Meiryo" pitchFamily="34" charset="0"/>
                <a:ea typeface="Meiryo" pitchFamily="34" charset="-122"/>
                <a:cs typeface="Meiryo" pitchFamily="34" charset="-120"/>
              </a:rPr>
              <a:t>→ 抑圧が強く働く場面では、声に加工感が出ることがあります</a:t>
            </a:r>
            <a:endParaRPr lang="en-US" sz="1150" dirty="0"/>
          </a:p>
        </p:txBody>
      </p:sp>
      <p:sp>
        <p:nvSpPr>
          <p:cNvPr id="14" name="Text 10"/>
          <p:cNvSpPr txBox="1"/>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9A9A"/>
                </a:solidFill>
                <a:latin typeface="Meiryo" pitchFamily="34" charset="0"/>
                <a:ea typeface="Meiryo" pitchFamily="34" charset="-122"/>
                <a:cs typeface="Meiryo" pitchFamily="34" charset="-120"/>
              </a:rPr>
              <a:t>VEXA vs 骨伝導ヘッドセット 比較資料  |  幹開発株式会社</a:t>
            </a:r>
            <a:endParaRPr lang="en-US" sz="900" dirty="0"/>
          </a:p>
        </p:txBody>
      </p:sp>
      <p:sp>
        <p:nvSpPr>
          <p:cNvPr id="15" name="Text 11"/>
          <p:cNvSpPr txBox="1"/>
          <p:nvPr/>
        </p:nvSpPr>
        <p:spPr>
          <a:xfrm>
            <a:off x="11155680" y="6446520"/>
            <a:ext cx="457200" cy="274320"/>
          </a:xfrm>
          <a:prstGeom prst="rect">
            <a:avLst/>
          </a:prstGeom>
          <a:noFill/>
          <a:ln/>
        </p:spPr>
        <p:txBody>
          <a:bodyPr wrap="square" lIns="0" tIns="0" rIns="0" bIns="0" rtlCol="0" anchor="ctr"/>
          <a:lstStyle/>
          <a:p>
            <a:pPr marL="0" indent="0" algn="r">
              <a:buNone/>
            </a:pPr>
            <a:r>
              <a:rPr lang="en-US" sz="900" dirty="0">
                <a:solidFill>
                  <a:srgbClr val="9A9A9A"/>
                </a:solidFill>
                <a:latin typeface="Meiryo" pitchFamily="34" charset="0"/>
                <a:ea typeface="Meiryo" pitchFamily="34" charset="-122"/>
                <a:cs typeface="Meiryo"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1A1A1A"/>
                </a:solidFill>
                <a:latin typeface="Meiryo" pitchFamily="34" charset="0"/>
                <a:ea typeface="Meiryo" pitchFamily="34" charset="-122"/>
                <a:cs typeface="Meiryo" pitchFamily="34" charset="-120"/>
              </a:rPr>
              <a:t>マイク特性の実測比較</a:t>
            </a:r>
            <a:endParaRPr lang="en-US" sz="3000" dirty="0"/>
          </a:p>
        </p:txBody>
      </p:sp>
      <p:sp>
        <p:nvSpPr>
          <p:cNvPr id="3" name="Text 1"/>
          <p:cNvSpPr txBox="1"/>
          <p:nvPr/>
        </p:nvSpPr>
        <p:spPr>
          <a:xfrm>
            <a:off x="548640" y="1005840"/>
            <a:ext cx="11064240" cy="365760"/>
          </a:xfrm>
          <a:prstGeom prst="rect">
            <a:avLst/>
          </a:prstGeom>
          <a:noFill/>
          <a:ln/>
        </p:spPr>
        <p:txBody>
          <a:bodyPr wrap="square" lIns="0" tIns="0" rIns="0" bIns="0" rtlCol="0" anchor="ctr"/>
          <a:lstStyle/>
          <a:p>
            <a:pPr marL="0" indent="0">
              <a:buNone/>
            </a:pPr>
            <a:r>
              <a:rPr lang="en-US" sz="1400" dirty="0">
                <a:solidFill>
                  <a:srgbClr val="5A5A5A"/>
                </a:solidFill>
                <a:latin typeface="Meiryo" pitchFamily="34" charset="0"/>
                <a:ea typeface="Meiryo" pitchFamily="34" charset="-122"/>
                <a:cs typeface="Meiryo" pitchFamily="34" charset="-120"/>
              </a:rPr>
              <a:t>口元 10mm での周波数特性 ― 声の拾い方そのものは同等です</a:t>
            </a:r>
            <a:endParaRPr lang="en-US" sz="1400" dirty="0"/>
          </a:p>
        </p:txBody>
      </p:sp>
      <p:pic>
        <p:nvPicPr>
          <p:cNvPr id="4" name="Image 0" descr="/tmp/claude-0/-home-claude/4a688268-d9c9-5c4a-9d22-4d8b0278a1ff/scratchpad/assets/mic_graph.png"/>
          <p:cNvPicPr>
            <a:picLocks noChangeAspect="1"/>
          </p:cNvPicPr>
          <p:nvPr/>
        </p:nvPicPr>
        <p:blipFill>
          <a:blip r:embed="rId3"/>
          <a:stretch>
            <a:fillRect/>
          </a:stretch>
        </p:blipFill>
        <p:spPr>
          <a:xfrm>
            <a:off x="548640" y="1508760"/>
            <a:ext cx="7223760" cy="4270248"/>
          </a:xfrm>
          <a:prstGeom prst="rect">
            <a:avLst/>
          </a:prstGeom>
        </p:spPr>
      </p:pic>
      <p:sp>
        <p:nvSpPr>
          <p:cNvPr id="5" name="Text 2"/>
          <p:cNvSpPr txBox="1"/>
          <p:nvPr/>
        </p:nvSpPr>
        <p:spPr>
          <a:xfrm>
            <a:off x="548640" y="5806440"/>
            <a:ext cx="7223760" cy="274320"/>
          </a:xfrm>
          <a:prstGeom prst="rect">
            <a:avLst/>
          </a:prstGeom>
          <a:noFill/>
          <a:ln/>
        </p:spPr>
        <p:txBody>
          <a:bodyPr wrap="square" lIns="0" tIns="0" rIns="0" bIns="0" rtlCol="0" anchor="ctr"/>
          <a:lstStyle/>
          <a:p>
            <a:pPr marL="0" indent="0">
              <a:buNone/>
            </a:pPr>
            <a:r>
              <a:rPr lang="en-US" sz="1000" dirty="0">
                <a:solidFill>
                  <a:srgbClr val="5A5A5A"/>
                </a:solidFill>
                <a:latin typeface="Meiryo" pitchFamily="34" charset="0"/>
                <a:ea typeface="Meiryo" pitchFamily="34" charset="-122"/>
                <a:cs typeface="Meiryo" pitchFamily="34" charset="-120"/>
              </a:rPr>
              <a:t>相対感度 [dB] ／ 横軸: 周波数 [Hz]　　赤: VEXA（HFP Wideband）　緑: Shokz OpenComm2</a:t>
            </a:r>
            <a:endParaRPr lang="en-US" sz="1000" dirty="0"/>
          </a:p>
        </p:txBody>
      </p:sp>
      <p:sp>
        <p:nvSpPr>
          <p:cNvPr id="6" name="Shape 3"/>
          <p:cNvSpPr/>
          <p:nvPr/>
        </p:nvSpPr>
        <p:spPr>
          <a:xfrm>
            <a:off x="8046720" y="1508760"/>
            <a:ext cx="3611880" cy="4297680"/>
          </a:xfrm>
          <a:prstGeom prst="roundRect">
            <a:avLst>
              <a:gd name="adj" fmla="val 3797"/>
            </a:avLst>
          </a:prstGeom>
          <a:solidFill>
            <a:srgbClr val="F3F3F3"/>
          </a:solidFill>
          <a:ln w="12700">
            <a:solidFill>
              <a:srgbClr val="F3F3F3"/>
            </a:solidFill>
            <a:prstDash val="solid"/>
          </a:ln>
        </p:spPr>
        <p:txBody>
          <a:bodyPr/>
          <a:lstStyle/>
          <a:p>
            <a:endParaRPr lang="ja-JP" altLang="en-US"/>
          </a:p>
        </p:txBody>
      </p:sp>
      <p:sp>
        <p:nvSpPr>
          <p:cNvPr id="7" name="Text 4"/>
          <p:cNvSpPr txBox="1"/>
          <p:nvPr/>
        </p:nvSpPr>
        <p:spPr>
          <a:xfrm>
            <a:off x="8275320" y="1691640"/>
            <a:ext cx="3200400" cy="365760"/>
          </a:xfrm>
          <a:prstGeom prst="rect">
            <a:avLst/>
          </a:prstGeom>
          <a:noFill/>
          <a:ln/>
        </p:spPr>
        <p:txBody>
          <a:bodyPr wrap="square" lIns="0" tIns="0" rIns="0" bIns="0" rtlCol="0" anchor="ctr"/>
          <a:lstStyle/>
          <a:p>
            <a:pPr marL="0" indent="0">
              <a:buNone/>
            </a:pPr>
            <a:r>
              <a:rPr lang="en-US" sz="1500" b="1" dirty="0">
                <a:solidFill>
                  <a:srgbClr val="1A1A1A"/>
                </a:solidFill>
                <a:latin typeface="Meiryo" pitchFamily="34" charset="0"/>
                <a:ea typeface="Meiryo" pitchFamily="34" charset="-122"/>
                <a:cs typeface="Meiryo" pitchFamily="34" charset="-120"/>
              </a:rPr>
              <a:t>測定条件</a:t>
            </a:r>
            <a:endParaRPr lang="en-US" sz="1500" dirty="0"/>
          </a:p>
        </p:txBody>
      </p:sp>
      <p:sp>
        <p:nvSpPr>
          <p:cNvPr id="8" name="Text 5"/>
          <p:cNvSpPr txBox="1"/>
          <p:nvPr/>
        </p:nvSpPr>
        <p:spPr>
          <a:xfrm>
            <a:off x="8275320" y="2103120"/>
            <a:ext cx="3200400" cy="1371600"/>
          </a:xfrm>
          <a:prstGeom prst="rect">
            <a:avLst/>
          </a:prstGeom>
          <a:noFill/>
          <a:ln/>
        </p:spPr>
        <p:txBody>
          <a:bodyPr wrap="square" rtlCol="0" anchor="t"/>
          <a:lstStyle/>
          <a:p>
            <a:pPr marL="342900" indent="-342900">
              <a:spcAft>
                <a:spcPts val="300"/>
              </a:spcAft>
              <a:buSzPct val="100000"/>
              <a:buChar char="•"/>
            </a:pPr>
            <a:r>
              <a:rPr lang="en-US" sz="1150" dirty="0">
                <a:solidFill>
                  <a:srgbClr val="5A5A5A"/>
                </a:solidFill>
                <a:latin typeface="Meiryo" pitchFamily="34" charset="0"/>
                <a:ea typeface="Meiryo" pitchFamily="34" charset="-122"/>
                <a:cs typeface="Meiryo" pitchFamily="34" charset="-120"/>
              </a:rPr>
              <a:t>測定器：CLIO（HFP Wideband）</a:t>
            </a:r>
            <a:endParaRPr lang="en-US" sz="1150" dirty="0"/>
          </a:p>
          <a:p>
            <a:pPr marL="342900" indent="-342900">
              <a:spcAft>
                <a:spcPts val="300"/>
              </a:spcAft>
              <a:buSzPct val="100000"/>
              <a:buChar char="•"/>
            </a:pPr>
            <a:r>
              <a:rPr lang="en-US" sz="1150" dirty="0">
                <a:solidFill>
                  <a:srgbClr val="5A5A5A"/>
                </a:solidFill>
                <a:latin typeface="Meiryo" pitchFamily="34" charset="0"/>
                <a:ea typeface="Meiryo" pitchFamily="34" charset="-122"/>
                <a:cs typeface="Meiryo" pitchFamily="34" charset="-120"/>
              </a:rPr>
              <a:t>リファレンスマイク：ACO 4156N</a:t>
            </a:r>
            <a:endParaRPr lang="en-US" sz="1150" dirty="0"/>
          </a:p>
          <a:p>
            <a:pPr marL="342900" indent="-342900">
              <a:spcAft>
                <a:spcPts val="300"/>
              </a:spcAft>
              <a:buSzPct val="100000"/>
              <a:buChar char="•"/>
            </a:pPr>
            <a:r>
              <a:rPr lang="en-US" sz="1150" dirty="0">
                <a:solidFill>
                  <a:srgbClr val="5A5A5A"/>
                </a:solidFill>
                <a:latin typeface="Meiryo" pitchFamily="34" charset="0"/>
                <a:ea typeface="Meiryo" pitchFamily="34" charset="-122"/>
                <a:cs typeface="Meiryo" pitchFamily="34" charset="-120"/>
              </a:rPr>
              <a:t>測定距離：音孔から 10mm</a:t>
            </a:r>
            <a:endParaRPr lang="en-US" sz="1150" dirty="0"/>
          </a:p>
          <a:p>
            <a:pPr marL="342900" indent="-342900">
              <a:spcAft>
                <a:spcPts val="300"/>
              </a:spcAft>
              <a:buSzPct val="100000"/>
              <a:buChar char="•"/>
            </a:pPr>
            <a:r>
              <a:rPr lang="en-US" sz="1150" dirty="0">
                <a:solidFill>
                  <a:srgbClr val="5A5A5A"/>
                </a:solidFill>
                <a:latin typeface="Meiryo" pitchFamily="34" charset="0"/>
                <a:ea typeface="Meiryo" pitchFamily="34" charset="-122"/>
                <a:cs typeface="Meiryo" pitchFamily="34" charset="-120"/>
              </a:rPr>
              <a:t>測定：幹開発株式会社（2026年9月）</a:t>
            </a:r>
            <a:endParaRPr lang="en-US" sz="1150" dirty="0"/>
          </a:p>
        </p:txBody>
      </p:sp>
      <p:sp>
        <p:nvSpPr>
          <p:cNvPr id="9" name="Text 6"/>
          <p:cNvSpPr txBox="1"/>
          <p:nvPr/>
        </p:nvSpPr>
        <p:spPr>
          <a:xfrm>
            <a:off x="8275320" y="3566160"/>
            <a:ext cx="3200400" cy="365760"/>
          </a:xfrm>
          <a:prstGeom prst="rect">
            <a:avLst/>
          </a:prstGeom>
          <a:noFill/>
          <a:ln/>
        </p:spPr>
        <p:txBody>
          <a:bodyPr wrap="square" lIns="0" tIns="0" rIns="0" bIns="0" rtlCol="0" anchor="ctr"/>
          <a:lstStyle/>
          <a:p>
            <a:pPr marL="0" indent="0">
              <a:buNone/>
            </a:pPr>
            <a:r>
              <a:rPr lang="en-US" sz="1500" b="1" dirty="0">
                <a:solidFill>
                  <a:srgbClr val="1A1A1A"/>
                </a:solidFill>
                <a:latin typeface="Meiryo" pitchFamily="34" charset="0"/>
                <a:ea typeface="Meiryo" pitchFamily="34" charset="-122"/>
                <a:cs typeface="Meiryo" pitchFamily="34" charset="-120"/>
              </a:rPr>
              <a:t>結果</a:t>
            </a:r>
            <a:endParaRPr lang="en-US" sz="1500" dirty="0"/>
          </a:p>
        </p:txBody>
      </p:sp>
      <p:sp>
        <p:nvSpPr>
          <p:cNvPr id="10" name="Text 7"/>
          <p:cNvSpPr txBox="1"/>
          <p:nvPr/>
        </p:nvSpPr>
        <p:spPr>
          <a:xfrm>
            <a:off x="8275320" y="3931920"/>
            <a:ext cx="3200400" cy="1737360"/>
          </a:xfrm>
          <a:prstGeom prst="rect">
            <a:avLst/>
          </a:prstGeom>
          <a:noFill/>
          <a:ln/>
        </p:spPr>
        <p:txBody>
          <a:bodyPr wrap="square" lIns="0" tIns="0" rIns="0" bIns="0" rtlCol="0" anchor="t"/>
          <a:lstStyle/>
          <a:p>
            <a:pPr marL="0" indent="0">
              <a:buNone/>
            </a:pPr>
            <a:r>
              <a:rPr lang="en-US" sz="1200" dirty="0">
                <a:solidFill>
                  <a:srgbClr val="1A1A1A"/>
                </a:solidFill>
                <a:latin typeface="Meiryo" pitchFamily="34" charset="0"/>
                <a:ea typeface="Meiryo" pitchFamily="34" charset="-122"/>
                <a:cs typeface="Meiryo" pitchFamily="34" charset="-120"/>
              </a:rPr>
              <a:t>マイクの近接特性は VEXA と OpenComm2 で同等でした。静かな環境で声を拾う性能に差はありません。</a:t>
            </a:r>
            <a:endParaRPr lang="en-US" sz="1200" dirty="0"/>
          </a:p>
          <a:p>
            <a:pPr marL="0" indent="0">
              <a:buNone/>
            </a:pPr>
            <a:endParaRPr lang="en-US" sz="1200" dirty="0"/>
          </a:p>
          <a:p>
            <a:pPr marL="0" indent="0">
              <a:buNone/>
            </a:pPr>
            <a:r>
              <a:rPr lang="en-US" sz="1200" dirty="0">
                <a:solidFill>
                  <a:srgbClr val="1A1A1A"/>
                </a:solidFill>
                <a:latin typeface="Meiryo" pitchFamily="34" charset="0"/>
                <a:ea typeface="Meiryo" pitchFamily="34" charset="-122"/>
                <a:cs typeface="Meiryo" pitchFamily="34" charset="-120"/>
              </a:rPr>
              <a:t>差が出るのは「騒音下での処理の仕方」と「声の自然さ」です（次ページ）。</a:t>
            </a:r>
            <a:endParaRPr lang="en-US" sz="1200" dirty="0"/>
          </a:p>
        </p:txBody>
      </p:sp>
      <p:sp>
        <p:nvSpPr>
          <p:cNvPr id="11" name="Text 8"/>
          <p:cNvSpPr txBox="1"/>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9A9A"/>
                </a:solidFill>
                <a:latin typeface="Meiryo" pitchFamily="34" charset="0"/>
                <a:ea typeface="Meiryo" pitchFamily="34" charset="-122"/>
                <a:cs typeface="Meiryo" pitchFamily="34" charset="-120"/>
              </a:rPr>
              <a:t>VEXA vs 骨伝導ヘッドセット 比較資料  |  幹開発株式会社</a:t>
            </a:r>
            <a:endParaRPr lang="en-US" sz="900" dirty="0"/>
          </a:p>
        </p:txBody>
      </p:sp>
      <p:sp>
        <p:nvSpPr>
          <p:cNvPr id="12" name="Text 9"/>
          <p:cNvSpPr txBox="1"/>
          <p:nvPr/>
        </p:nvSpPr>
        <p:spPr>
          <a:xfrm>
            <a:off x="11155680" y="6446520"/>
            <a:ext cx="457200" cy="274320"/>
          </a:xfrm>
          <a:prstGeom prst="rect">
            <a:avLst/>
          </a:prstGeom>
          <a:noFill/>
          <a:ln/>
        </p:spPr>
        <p:txBody>
          <a:bodyPr wrap="square" lIns="0" tIns="0" rIns="0" bIns="0" rtlCol="0" anchor="ctr"/>
          <a:lstStyle/>
          <a:p>
            <a:pPr marL="0" indent="0" algn="r">
              <a:buNone/>
            </a:pPr>
            <a:r>
              <a:rPr lang="en-US" sz="900" dirty="0">
                <a:solidFill>
                  <a:srgbClr val="9A9A9A"/>
                </a:solidFill>
                <a:latin typeface="Meiryo" pitchFamily="34" charset="0"/>
                <a:ea typeface="Meiryo" pitchFamily="34" charset="-122"/>
                <a:cs typeface="Meiryo"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1A1A1A"/>
                </a:solidFill>
                <a:latin typeface="Meiryo" pitchFamily="34" charset="0"/>
                <a:ea typeface="Meiryo" pitchFamily="34" charset="-122"/>
                <a:cs typeface="Meiryo" pitchFamily="34" charset="-120"/>
              </a:rPr>
              <a:t>騒音下での聞こえ方（MOS評価・録音あり）</a:t>
            </a:r>
            <a:endParaRPr lang="en-US" sz="3000" dirty="0"/>
          </a:p>
        </p:txBody>
      </p:sp>
      <p:sp>
        <p:nvSpPr>
          <p:cNvPr id="3" name="Text 1"/>
          <p:cNvSpPr txBox="1"/>
          <p:nvPr/>
        </p:nvSpPr>
        <p:spPr>
          <a:xfrm>
            <a:off x="548640" y="1005840"/>
            <a:ext cx="11064240" cy="365760"/>
          </a:xfrm>
          <a:prstGeom prst="rect">
            <a:avLst/>
          </a:prstGeom>
          <a:noFill/>
          <a:ln/>
        </p:spPr>
        <p:txBody>
          <a:bodyPr wrap="square" lIns="0" tIns="0" rIns="0" bIns="0" rtlCol="0" anchor="ctr"/>
          <a:lstStyle/>
          <a:p>
            <a:pPr marL="0" indent="0">
              <a:buNone/>
            </a:pPr>
            <a:r>
              <a:rPr lang="en-US" sz="1400" dirty="0">
                <a:solidFill>
                  <a:srgbClr val="5A5A5A"/>
                </a:solidFill>
                <a:latin typeface="Meiryo" pitchFamily="34" charset="0"/>
                <a:ea typeface="Meiryo" pitchFamily="34" charset="-122"/>
                <a:cs typeface="Meiryo" pitchFamily="34" charset="-120"/>
              </a:rPr>
              <a:t>話者の声 89dB ／ 周囲ノイズ 75dB ― スピーカーアイコンをクリックすると再生します</a:t>
            </a:r>
            <a:endParaRPr lang="en-US" sz="1400" dirty="0"/>
          </a:p>
        </p:txBody>
      </p:sp>
      <p:sp>
        <p:nvSpPr>
          <p:cNvPr id="4" name="Shape 2"/>
          <p:cNvSpPr/>
          <p:nvPr/>
        </p:nvSpPr>
        <p:spPr>
          <a:xfrm>
            <a:off x="548640" y="1600200"/>
            <a:ext cx="3383280" cy="3246120"/>
          </a:xfrm>
          <a:prstGeom prst="roundRect">
            <a:avLst>
              <a:gd name="adj" fmla="val 4225"/>
            </a:avLst>
          </a:prstGeom>
          <a:solidFill>
            <a:srgbClr val="F3F3F3"/>
          </a:solidFill>
          <a:ln w="12700">
            <a:solidFill>
              <a:srgbClr val="F3F3F3"/>
            </a:solidFill>
            <a:prstDash val="solid"/>
          </a:ln>
        </p:spPr>
        <p:txBody>
          <a:bodyPr/>
          <a:lstStyle/>
          <a:p>
            <a:endParaRPr lang="ja-JP" altLang="en-US"/>
          </a:p>
        </p:txBody>
      </p:sp>
      <p:sp>
        <p:nvSpPr>
          <p:cNvPr id="5" name="Shape 3"/>
          <p:cNvSpPr/>
          <p:nvPr/>
        </p:nvSpPr>
        <p:spPr>
          <a:xfrm>
            <a:off x="777240" y="1847088"/>
            <a:ext cx="219456" cy="219456"/>
          </a:xfrm>
          <a:prstGeom prst="ellipse">
            <a:avLst/>
          </a:prstGeom>
          <a:solidFill>
            <a:srgbClr val="C8102E"/>
          </a:solidFill>
          <a:ln/>
        </p:spPr>
        <p:txBody>
          <a:bodyPr/>
          <a:lstStyle/>
          <a:p>
            <a:endParaRPr lang="ja-JP" altLang="en-US"/>
          </a:p>
        </p:txBody>
      </p:sp>
      <p:sp>
        <p:nvSpPr>
          <p:cNvPr id="6" name="Text 4"/>
          <p:cNvSpPr txBox="1"/>
          <p:nvPr/>
        </p:nvSpPr>
        <p:spPr>
          <a:xfrm>
            <a:off x="1078992" y="1764792"/>
            <a:ext cx="2560320" cy="384048"/>
          </a:xfrm>
          <a:prstGeom prst="rect">
            <a:avLst/>
          </a:prstGeom>
          <a:noFill/>
          <a:ln/>
        </p:spPr>
        <p:txBody>
          <a:bodyPr wrap="square" lIns="0" tIns="0" rIns="0" bIns="0" rtlCol="0" anchor="ctr"/>
          <a:lstStyle/>
          <a:p>
            <a:pPr marL="0" indent="0">
              <a:buNone/>
            </a:pPr>
            <a:r>
              <a:rPr lang="en-US" sz="1800" b="1" dirty="0">
                <a:solidFill>
                  <a:srgbClr val="C8102E"/>
                </a:solidFill>
                <a:latin typeface="Arial" pitchFamily="34" charset="0"/>
                <a:ea typeface="Arial" pitchFamily="34" charset="-122"/>
                <a:cs typeface="Arial" pitchFamily="34" charset="-120"/>
              </a:rPr>
              <a:t>VEXA</a:t>
            </a:r>
            <a:endParaRPr lang="en-US" sz="1800" dirty="0"/>
          </a:p>
        </p:txBody>
      </p:sp>
      <p:sp>
        <p:nvSpPr>
          <p:cNvPr id="7" name="Text 5"/>
          <p:cNvSpPr txBox="1"/>
          <p:nvPr/>
        </p:nvSpPr>
        <p:spPr>
          <a:xfrm>
            <a:off x="777240" y="2286000"/>
            <a:ext cx="2926080" cy="274320"/>
          </a:xfrm>
          <a:prstGeom prst="rect">
            <a:avLst/>
          </a:prstGeom>
          <a:noFill/>
          <a:ln/>
        </p:spPr>
        <p:txBody>
          <a:bodyPr wrap="square" lIns="0" tIns="0" rIns="0" bIns="0" rtlCol="0" anchor="ctr"/>
          <a:lstStyle/>
          <a:p>
            <a:pPr marL="0" indent="0">
              <a:buNone/>
            </a:pPr>
            <a:r>
              <a:rPr lang="en-US" sz="1100" dirty="0">
                <a:solidFill>
                  <a:srgbClr val="5A5A5A"/>
                </a:solidFill>
                <a:latin typeface="Meiryo" pitchFamily="34" charset="0"/>
                <a:ea typeface="Meiryo" pitchFamily="34" charset="-122"/>
                <a:cs typeface="Meiryo" pitchFamily="34" charset="-120"/>
              </a:rPr>
              <a:t>周囲ノイズ 75dB</a:t>
            </a:r>
            <a:endParaRPr lang="en-US" sz="1100" dirty="0"/>
          </a:p>
        </p:txBody>
      </p:sp>
      <p:sp>
        <p:nvSpPr>
          <p:cNvPr id="8" name="Text 6"/>
          <p:cNvSpPr txBox="1"/>
          <p:nvPr/>
        </p:nvSpPr>
        <p:spPr>
          <a:xfrm>
            <a:off x="777240" y="2514600"/>
            <a:ext cx="2011680" cy="1005840"/>
          </a:xfrm>
          <a:prstGeom prst="rect">
            <a:avLst/>
          </a:prstGeom>
          <a:noFill/>
          <a:ln/>
        </p:spPr>
        <p:txBody>
          <a:bodyPr wrap="square" lIns="0" tIns="0" rIns="0" bIns="0" rtlCol="0" anchor="ctr"/>
          <a:lstStyle/>
          <a:p>
            <a:pPr marL="0" indent="0">
              <a:buNone/>
            </a:pPr>
            <a:r>
              <a:rPr lang="en-US" sz="5600" b="1" dirty="0">
                <a:solidFill>
                  <a:srgbClr val="C8102E"/>
                </a:solidFill>
                <a:latin typeface="Arial" pitchFamily="34" charset="0"/>
                <a:ea typeface="Arial" pitchFamily="34" charset="-122"/>
                <a:cs typeface="Arial" pitchFamily="34" charset="-120"/>
              </a:rPr>
              <a:t>2.17</a:t>
            </a:r>
            <a:endParaRPr lang="en-US" sz="5600" dirty="0"/>
          </a:p>
        </p:txBody>
      </p:sp>
      <p:sp>
        <p:nvSpPr>
          <p:cNvPr id="9" name="Text 7"/>
          <p:cNvSpPr txBox="1"/>
          <p:nvPr/>
        </p:nvSpPr>
        <p:spPr>
          <a:xfrm>
            <a:off x="777240" y="3520440"/>
            <a:ext cx="2011680" cy="274320"/>
          </a:xfrm>
          <a:prstGeom prst="rect">
            <a:avLst/>
          </a:prstGeom>
          <a:noFill/>
          <a:ln/>
        </p:spPr>
        <p:txBody>
          <a:bodyPr wrap="square" lIns="0" tIns="0" rIns="0" bIns="0" rtlCol="0" anchor="ctr"/>
          <a:lstStyle/>
          <a:p>
            <a:pPr marL="0" indent="0">
              <a:buNone/>
            </a:pPr>
            <a:r>
              <a:rPr lang="en-US" sz="1000" dirty="0">
                <a:solidFill>
                  <a:srgbClr val="9A9A9A"/>
                </a:solidFill>
                <a:latin typeface="Meiryo" pitchFamily="34" charset="0"/>
                <a:ea typeface="Meiryo" pitchFamily="34" charset="-122"/>
                <a:cs typeface="Meiryo" pitchFamily="34" charset="-120"/>
              </a:rPr>
              <a:t>MOS（5点満点）</a:t>
            </a:r>
            <a:endParaRPr lang="en-US" sz="1000" dirty="0"/>
          </a:p>
        </p:txBody>
      </p:sp>
      <p:sp>
        <p:nvSpPr>
          <p:cNvPr id="10" name="Shape 8"/>
          <p:cNvSpPr/>
          <p:nvPr/>
        </p:nvSpPr>
        <p:spPr>
          <a:xfrm>
            <a:off x="777240" y="3931920"/>
            <a:ext cx="2926080" cy="182880"/>
          </a:xfrm>
          <a:prstGeom prst="roundRect">
            <a:avLst>
              <a:gd name="adj" fmla="val 50000"/>
            </a:avLst>
          </a:prstGeom>
          <a:solidFill>
            <a:srgbClr val="D9D9D9"/>
          </a:solidFill>
          <a:ln w="12700">
            <a:solidFill>
              <a:srgbClr val="D9D9D9"/>
            </a:solidFill>
            <a:prstDash val="solid"/>
          </a:ln>
        </p:spPr>
        <p:txBody>
          <a:bodyPr/>
          <a:lstStyle/>
          <a:p>
            <a:endParaRPr lang="ja-JP" altLang="en-US"/>
          </a:p>
        </p:txBody>
      </p:sp>
      <p:sp>
        <p:nvSpPr>
          <p:cNvPr id="11" name="Shape 9"/>
          <p:cNvSpPr/>
          <p:nvPr/>
        </p:nvSpPr>
        <p:spPr>
          <a:xfrm>
            <a:off x="777240" y="3931920"/>
            <a:ext cx="1269919" cy="182880"/>
          </a:xfrm>
          <a:prstGeom prst="roundRect">
            <a:avLst>
              <a:gd name="adj" fmla="val 50000"/>
            </a:avLst>
          </a:prstGeom>
          <a:solidFill>
            <a:srgbClr val="C8102E"/>
          </a:solidFill>
          <a:ln w="12700">
            <a:solidFill>
              <a:srgbClr val="C8102E"/>
            </a:solidFill>
            <a:prstDash val="solid"/>
          </a:ln>
        </p:spPr>
        <p:txBody>
          <a:bodyPr/>
          <a:lstStyle/>
          <a:p>
            <a:endParaRPr lang="ja-JP" altLang="en-US"/>
          </a:p>
        </p:txBody>
      </p:sp>
      <p:sp>
        <p:nvSpPr>
          <p:cNvPr id="12" name="Text 10"/>
          <p:cNvSpPr txBox="1"/>
          <p:nvPr/>
        </p:nvSpPr>
        <p:spPr>
          <a:xfrm>
            <a:off x="777240" y="4142232"/>
            <a:ext cx="365760" cy="201168"/>
          </a:xfrm>
          <a:prstGeom prst="rect">
            <a:avLst/>
          </a:prstGeom>
          <a:noFill/>
          <a:ln/>
        </p:spPr>
        <p:txBody>
          <a:bodyPr wrap="square" lIns="0" tIns="0" rIns="0" bIns="0" rtlCol="0" anchor="ctr"/>
          <a:lstStyle/>
          <a:p>
            <a:pPr marL="0" indent="0">
              <a:buNone/>
            </a:pPr>
            <a:r>
              <a:rPr lang="en-US" sz="800" dirty="0">
                <a:solidFill>
                  <a:srgbClr val="9A9A9A"/>
                </a:solidFill>
                <a:latin typeface="Arial" pitchFamily="34" charset="0"/>
                <a:ea typeface="Arial" pitchFamily="34" charset="-122"/>
                <a:cs typeface="Arial" pitchFamily="34" charset="-120"/>
              </a:rPr>
              <a:t>1</a:t>
            </a:r>
            <a:endParaRPr lang="en-US" sz="800" dirty="0"/>
          </a:p>
        </p:txBody>
      </p:sp>
      <p:sp>
        <p:nvSpPr>
          <p:cNvPr id="13" name="Text 11"/>
          <p:cNvSpPr txBox="1"/>
          <p:nvPr/>
        </p:nvSpPr>
        <p:spPr>
          <a:xfrm>
            <a:off x="3337560" y="4142232"/>
            <a:ext cx="365760" cy="201168"/>
          </a:xfrm>
          <a:prstGeom prst="rect">
            <a:avLst/>
          </a:prstGeom>
          <a:noFill/>
          <a:ln/>
        </p:spPr>
        <p:txBody>
          <a:bodyPr wrap="square" lIns="0" tIns="0" rIns="0" bIns="0" rtlCol="0" anchor="ctr"/>
          <a:lstStyle/>
          <a:p>
            <a:pPr marL="0" indent="0" algn="r">
              <a:buNone/>
            </a:pPr>
            <a:r>
              <a:rPr lang="en-US" sz="800" dirty="0">
                <a:solidFill>
                  <a:srgbClr val="9A9A9A"/>
                </a:solidFill>
                <a:latin typeface="Arial" pitchFamily="34" charset="0"/>
                <a:ea typeface="Arial" pitchFamily="34" charset="-122"/>
                <a:cs typeface="Arial" pitchFamily="34" charset="-120"/>
              </a:rPr>
              <a:t>5</a:t>
            </a:r>
            <a:endParaRPr lang="en-US" sz="800" dirty="0"/>
          </a:p>
        </p:txBody>
      </p:sp>
      <p:pic>
        <p:nvPicPr>
          <p:cNvPr id="14" name="Media 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2926080" y="2651760"/>
            <a:ext cx="777240" cy="777240"/>
          </a:xfrm>
          <a:prstGeom prst="rect">
            <a:avLst/>
          </a:prstGeom>
        </p:spPr>
      </p:pic>
      <p:sp>
        <p:nvSpPr>
          <p:cNvPr id="15" name="Text 12"/>
          <p:cNvSpPr txBox="1"/>
          <p:nvPr/>
        </p:nvSpPr>
        <p:spPr>
          <a:xfrm>
            <a:off x="2788920" y="3447288"/>
            <a:ext cx="1051560" cy="228600"/>
          </a:xfrm>
          <a:prstGeom prst="rect">
            <a:avLst/>
          </a:prstGeom>
          <a:noFill/>
          <a:ln/>
        </p:spPr>
        <p:txBody>
          <a:bodyPr wrap="square" lIns="0" tIns="0" rIns="0" bIns="0" rtlCol="0" anchor="ctr"/>
          <a:lstStyle/>
          <a:p>
            <a:pPr marL="0" indent="0" algn="ctr">
              <a:buNone/>
            </a:pPr>
            <a:r>
              <a:rPr lang="en-US" sz="850" dirty="0">
                <a:solidFill>
                  <a:srgbClr val="5A5A5A"/>
                </a:solidFill>
                <a:latin typeface="Meiryo" pitchFamily="34" charset="0"/>
                <a:ea typeface="Meiryo" pitchFamily="34" charset="-122"/>
                <a:cs typeface="Meiryo" pitchFamily="34" charset="-120"/>
              </a:rPr>
              <a:t>録音を再生</a:t>
            </a:r>
            <a:endParaRPr lang="en-US" sz="850" dirty="0"/>
          </a:p>
        </p:txBody>
      </p:sp>
      <p:sp>
        <p:nvSpPr>
          <p:cNvPr id="16" name="Shape 13"/>
          <p:cNvSpPr/>
          <p:nvPr/>
        </p:nvSpPr>
        <p:spPr>
          <a:xfrm>
            <a:off x="4160520" y="1600200"/>
            <a:ext cx="3383280" cy="3246120"/>
          </a:xfrm>
          <a:prstGeom prst="roundRect">
            <a:avLst>
              <a:gd name="adj" fmla="val 4225"/>
            </a:avLst>
          </a:prstGeom>
          <a:solidFill>
            <a:srgbClr val="F3F3F3"/>
          </a:solidFill>
          <a:ln w="12700">
            <a:solidFill>
              <a:srgbClr val="F3F3F3"/>
            </a:solidFill>
            <a:prstDash val="solid"/>
          </a:ln>
        </p:spPr>
        <p:txBody>
          <a:bodyPr/>
          <a:lstStyle/>
          <a:p>
            <a:endParaRPr lang="ja-JP" altLang="en-US"/>
          </a:p>
        </p:txBody>
      </p:sp>
      <p:sp>
        <p:nvSpPr>
          <p:cNvPr id="17" name="Shape 14"/>
          <p:cNvSpPr/>
          <p:nvPr/>
        </p:nvSpPr>
        <p:spPr>
          <a:xfrm>
            <a:off x="4389120" y="1847088"/>
            <a:ext cx="219456" cy="219456"/>
          </a:xfrm>
          <a:prstGeom prst="ellipse">
            <a:avLst/>
          </a:prstGeom>
          <a:solidFill>
            <a:srgbClr val="2F6FB0"/>
          </a:solidFill>
          <a:ln/>
        </p:spPr>
        <p:txBody>
          <a:bodyPr/>
          <a:lstStyle/>
          <a:p>
            <a:endParaRPr lang="ja-JP" altLang="en-US"/>
          </a:p>
        </p:txBody>
      </p:sp>
      <p:sp>
        <p:nvSpPr>
          <p:cNvPr id="18" name="Text 15"/>
          <p:cNvSpPr txBox="1"/>
          <p:nvPr/>
        </p:nvSpPr>
        <p:spPr>
          <a:xfrm>
            <a:off x="4690872" y="1764792"/>
            <a:ext cx="2560320" cy="384048"/>
          </a:xfrm>
          <a:prstGeom prst="rect">
            <a:avLst/>
          </a:prstGeom>
          <a:noFill/>
          <a:ln/>
        </p:spPr>
        <p:txBody>
          <a:bodyPr wrap="square" lIns="0" tIns="0" rIns="0" bIns="0" rtlCol="0" anchor="ctr"/>
          <a:lstStyle/>
          <a:p>
            <a:pPr marL="0" indent="0">
              <a:buNone/>
            </a:pPr>
            <a:r>
              <a:rPr lang="en-US" sz="1800" b="1" dirty="0">
                <a:solidFill>
                  <a:srgbClr val="2F6FB0"/>
                </a:solidFill>
                <a:latin typeface="Arial" pitchFamily="34" charset="0"/>
                <a:ea typeface="Arial" pitchFamily="34" charset="-122"/>
                <a:cs typeface="Arial" pitchFamily="34" charset="-120"/>
              </a:rPr>
              <a:t>OpenComm2</a:t>
            </a:r>
            <a:endParaRPr lang="en-US" sz="1800" dirty="0"/>
          </a:p>
        </p:txBody>
      </p:sp>
      <p:sp>
        <p:nvSpPr>
          <p:cNvPr id="19" name="Text 16"/>
          <p:cNvSpPr txBox="1"/>
          <p:nvPr/>
        </p:nvSpPr>
        <p:spPr>
          <a:xfrm>
            <a:off x="4389120" y="2286000"/>
            <a:ext cx="2926080" cy="274320"/>
          </a:xfrm>
          <a:prstGeom prst="rect">
            <a:avLst/>
          </a:prstGeom>
          <a:noFill/>
          <a:ln/>
        </p:spPr>
        <p:txBody>
          <a:bodyPr wrap="square" lIns="0" tIns="0" rIns="0" bIns="0" rtlCol="0" anchor="ctr"/>
          <a:lstStyle/>
          <a:p>
            <a:pPr marL="0" indent="0">
              <a:buNone/>
            </a:pPr>
            <a:r>
              <a:rPr lang="en-US" sz="1100" dirty="0">
                <a:solidFill>
                  <a:srgbClr val="5A5A5A"/>
                </a:solidFill>
                <a:latin typeface="Meiryo" pitchFamily="34" charset="0"/>
                <a:ea typeface="Meiryo" pitchFamily="34" charset="-122"/>
                <a:cs typeface="Meiryo" pitchFamily="34" charset="-120"/>
              </a:rPr>
              <a:t>周囲ノイズ 75dB</a:t>
            </a:r>
            <a:endParaRPr lang="en-US" sz="1100" dirty="0"/>
          </a:p>
        </p:txBody>
      </p:sp>
      <p:sp>
        <p:nvSpPr>
          <p:cNvPr id="20" name="Text 17"/>
          <p:cNvSpPr txBox="1"/>
          <p:nvPr/>
        </p:nvSpPr>
        <p:spPr>
          <a:xfrm>
            <a:off x="4389120" y="2514600"/>
            <a:ext cx="2011680" cy="1005840"/>
          </a:xfrm>
          <a:prstGeom prst="rect">
            <a:avLst/>
          </a:prstGeom>
          <a:noFill/>
          <a:ln/>
        </p:spPr>
        <p:txBody>
          <a:bodyPr wrap="square" lIns="0" tIns="0" rIns="0" bIns="0" rtlCol="0" anchor="ctr"/>
          <a:lstStyle/>
          <a:p>
            <a:pPr marL="0" indent="0">
              <a:buNone/>
            </a:pPr>
            <a:r>
              <a:rPr lang="en-US" sz="5600" b="1" dirty="0">
                <a:solidFill>
                  <a:srgbClr val="2F6FB0"/>
                </a:solidFill>
                <a:latin typeface="Arial" pitchFamily="34" charset="0"/>
                <a:ea typeface="Arial" pitchFamily="34" charset="-122"/>
                <a:cs typeface="Arial" pitchFamily="34" charset="-120"/>
              </a:rPr>
              <a:t>1.74</a:t>
            </a:r>
            <a:endParaRPr lang="en-US" sz="5600" dirty="0"/>
          </a:p>
        </p:txBody>
      </p:sp>
      <p:sp>
        <p:nvSpPr>
          <p:cNvPr id="21" name="Text 18"/>
          <p:cNvSpPr txBox="1"/>
          <p:nvPr/>
        </p:nvSpPr>
        <p:spPr>
          <a:xfrm>
            <a:off x="4389120" y="3520440"/>
            <a:ext cx="2011680" cy="274320"/>
          </a:xfrm>
          <a:prstGeom prst="rect">
            <a:avLst/>
          </a:prstGeom>
          <a:noFill/>
          <a:ln/>
        </p:spPr>
        <p:txBody>
          <a:bodyPr wrap="square" lIns="0" tIns="0" rIns="0" bIns="0" rtlCol="0" anchor="ctr"/>
          <a:lstStyle/>
          <a:p>
            <a:pPr marL="0" indent="0">
              <a:buNone/>
            </a:pPr>
            <a:r>
              <a:rPr lang="en-US" sz="1000" dirty="0">
                <a:solidFill>
                  <a:srgbClr val="9A9A9A"/>
                </a:solidFill>
                <a:latin typeface="Meiryo" pitchFamily="34" charset="0"/>
                <a:ea typeface="Meiryo" pitchFamily="34" charset="-122"/>
                <a:cs typeface="Meiryo" pitchFamily="34" charset="-120"/>
              </a:rPr>
              <a:t>MOS（5点満点）</a:t>
            </a:r>
            <a:endParaRPr lang="en-US" sz="1000" dirty="0"/>
          </a:p>
        </p:txBody>
      </p:sp>
      <p:sp>
        <p:nvSpPr>
          <p:cNvPr id="22" name="Shape 19"/>
          <p:cNvSpPr/>
          <p:nvPr/>
        </p:nvSpPr>
        <p:spPr>
          <a:xfrm>
            <a:off x="4389120" y="3931920"/>
            <a:ext cx="2926080" cy="182880"/>
          </a:xfrm>
          <a:prstGeom prst="roundRect">
            <a:avLst>
              <a:gd name="adj" fmla="val 50000"/>
            </a:avLst>
          </a:prstGeom>
          <a:solidFill>
            <a:srgbClr val="D9D9D9"/>
          </a:solidFill>
          <a:ln w="12700">
            <a:solidFill>
              <a:srgbClr val="D9D9D9"/>
            </a:solidFill>
            <a:prstDash val="solid"/>
          </a:ln>
        </p:spPr>
        <p:txBody>
          <a:bodyPr/>
          <a:lstStyle/>
          <a:p>
            <a:endParaRPr lang="ja-JP" altLang="en-US"/>
          </a:p>
        </p:txBody>
      </p:sp>
      <p:sp>
        <p:nvSpPr>
          <p:cNvPr id="23" name="Shape 20"/>
          <p:cNvSpPr/>
          <p:nvPr/>
        </p:nvSpPr>
        <p:spPr>
          <a:xfrm>
            <a:off x="4389120" y="3931920"/>
            <a:ext cx="1018276" cy="182880"/>
          </a:xfrm>
          <a:prstGeom prst="roundRect">
            <a:avLst>
              <a:gd name="adj" fmla="val 50000"/>
            </a:avLst>
          </a:prstGeom>
          <a:solidFill>
            <a:srgbClr val="2F6FB0"/>
          </a:solidFill>
          <a:ln w="12700">
            <a:solidFill>
              <a:srgbClr val="2F6FB0"/>
            </a:solidFill>
            <a:prstDash val="solid"/>
          </a:ln>
        </p:spPr>
        <p:txBody>
          <a:bodyPr/>
          <a:lstStyle/>
          <a:p>
            <a:endParaRPr lang="ja-JP" altLang="en-US"/>
          </a:p>
        </p:txBody>
      </p:sp>
      <p:sp>
        <p:nvSpPr>
          <p:cNvPr id="24" name="Text 21"/>
          <p:cNvSpPr txBox="1"/>
          <p:nvPr/>
        </p:nvSpPr>
        <p:spPr>
          <a:xfrm>
            <a:off x="4389120" y="4142232"/>
            <a:ext cx="365760" cy="201168"/>
          </a:xfrm>
          <a:prstGeom prst="rect">
            <a:avLst/>
          </a:prstGeom>
          <a:noFill/>
          <a:ln/>
        </p:spPr>
        <p:txBody>
          <a:bodyPr wrap="square" lIns="0" tIns="0" rIns="0" bIns="0" rtlCol="0" anchor="ctr"/>
          <a:lstStyle/>
          <a:p>
            <a:pPr marL="0" indent="0">
              <a:buNone/>
            </a:pPr>
            <a:r>
              <a:rPr lang="en-US" sz="800" dirty="0">
                <a:solidFill>
                  <a:srgbClr val="9A9A9A"/>
                </a:solidFill>
                <a:latin typeface="Arial" pitchFamily="34" charset="0"/>
                <a:ea typeface="Arial" pitchFamily="34" charset="-122"/>
                <a:cs typeface="Arial" pitchFamily="34" charset="-120"/>
              </a:rPr>
              <a:t>1</a:t>
            </a:r>
            <a:endParaRPr lang="en-US" sz="800" dirty="0"/>
          </a:p>
        </p:txBody>
      </p:sp>
      <p:sp>
        <p:nvSpPr>
          <p:cNvPr id="25" name="Text 22"/>
          <p:cNvSpPr txBox="1"/>
          <p:nvPr/>
        </p:nvSpPr>
        <p:spPr>
          <a:xfrm>
            <a:off x="6949440" y="4142232"/>
            <a:ext cx="365760" cy="201168"/>
          </a:xfrm>
          <a:prstGeom prst="rect">
            <a:avLst/>
          </a:prstGeom>
          <a:noFill/>
          <a:ln/>
        </p:spPr>
        <p:txBody>
          <a:bodyPr wrap="square" lIns="0" tIns="0" rIns="0" bIns="0" rtlCol="0" anchor="ctr"/>
          <a:lstStyle/>
          <a:p>
            <a:pPr marL="0" indent="0" algn="r">
              <a:buNone/>
            </a:pPr>
            <a:r>
              <a:rPr lang="en-US" sz="800" dirty="0">
                <a:solidFill>
                  <a:srgbClr val="9A9A9A"/>
                </a:solidFill>
                <a:latin typeface="Arial" pitchFamily="34" charset="0"/>
                <a:ea typeface="Arial" pitchFamily="34" charset="-122"/>
                <a:cs typeface="Arial" pitchFamily="34" charset="-120"/>
              </a:rPr>
              <a:t>5</a:t>
            </a:r>
            <a:endParaRPr lang="en-US" sz="800" dirty="0"/>
          </a:p>
        </p:txBody>
      </p:sp>
      <p:pic>
        <p:nvPicPr>
          <p:cNvPr id="26" name="Media 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6537960" y="2651760"/>
            <a:ext cx="777240" cy="777240"/>
          </a:xfrm>
          <a:prstGeom prst="rect">
            <a:avLst/>
          </a:prstGeom>
        </p:spPr>
      </p:pic>
      <p:sp>
        <p:nvSpPr>
          <p:cNvPr id="27" name="Text 23"/>
          <p:cNvSpPr txBox="1"/>
          <p:nvPr/>
        </p:nvSpPr>
        <p:spPr>
          <a:xfrm>
            <a:off x="6400800" y="3447288"/>
            <a:ext cx="1051560" cy="228600"/>
          </a:xfrm>
          <a:prstGeom prst="rect">
            <a:avLst/>
          </a:prstGeom>
          <a:noFill/>
          <a:ln/>
        </p:spPr>
        <p:txBody>
          <a:bodyPr wrap="square" lIns="0" tIns="0" rIns="0" bIns="0" rtlCol="0" anchor="ctr"/>
          <a:lstStyle/>
          <a:p>
            <a:pPr marL="0" indent="0" algn="ctr">
              <a:buNone/>
            </a:pPr>
            <a:r>
              <a:rPr lang="en-US" sz="850" dirty="0">
                <a:solidFill>
                  <a:srgbClr val="5A5A5A"/>
                </a:solidFill>
                <a:latin typeface="Meiryo" pitchFamily="34" charset="0"/>
                <a:ea typeface="Meiryo" pitchFamily="34" charset="-122"/>
                <a:cs typeface="Meiryo" pitchFamily="34" charset="-120"/>
              </a:rPr>
              <a:t>録音を再生</a:t>
            </a:r>
            <a:endParaRPr lang="en-US" sz="850" dirty="0"/>
          </a:p>
        </p:txBody>
      </p:sp>
      <p:sp>
        <p:nvSpPr>
          <p:cNvPr id="28" name="Shape 24"/>
          <p:cNvSpPr/>
          <p:nvPr/>
        </p:nvSpPr>
        <p:spPr>
          <a:xfrm>
            <a:off x="548640" y="5029200"/>
            <a:ext cx="6995160" cy="1051560"/>
          </a:xfrm>
          <a:prstGeom prst="roundRect">
            <a:avLst>
              <a:gd name="adj" fmla="val 10435"/>
            </a:avLst>
          </a:prstGeom>
          <a:solidFill>
            <a:srgbClr val="FFFFFF"/>
          </a:solidFill>
          <a:ln w="12700">
            <a:solidFill>
              <a:srgbClr val="D9D9D9"/>
            </a:solidFill>
            <a:prstDash val="solid"/>
          </a:ln>
        </p:spPr>
        <p:txBody>
          <a:bodyPr/>
          <a:lstStyle/>
          <a:p>
            <a:endParaRPr lang="ja-JP" altLang="en-US"/>
          </a:p>
        </p:txBody>
      </p:sp>
      <p:sp>
        <p:nvSpPr>
          <p:cNvPr id="29" name="Text 25"/>
          <p:cNvSpPr txBox="1"/>
          <p:nvPr/>
        </p:nvSpPr>
        <p:spPr>
          <a:xfrm>
            <a:off x="731520" y="5102352"/>
            <a:ext cx="3566160" cy="914400"/>
          </a:xfrm>
          <a:prstGeom prst="rect">
            <a:avLst/>
          </a:prstGeom>
          <a:noFill/>
          <a:ln/>
        </p:spPr>
        <p:txBody>
          <a:bodyPr wrap="square" lIns="0" tIns="0" rIns="0" bIns="0" rtlCol="0" anchor="ctr"/>
          <a:lstStyle/>
          <a:p>
            <a:pPr marL="0" indent="0">
              <a:buNone/>
            </a:pPr>
            <a:r>
              <a:rPr lang="en-US" sz="1150" b="1" dirty="0">
                <a:solidFill>
                  <a:srgbClr val="1A1A1A"/>
                </a:solidFill>
                <a:latin typeface="Meiryo" pitchFamily="34" charset="0"/>
                <a:ea typeface="Meiryo" pitchFamily="34" charset="-122"/>
                <a:cs typeface="Meiryo" pitchFamily="34" charset="-120"/>
              </a:rPr>
              <a:t>評価環境の音</a:t>
            </a:r>
            <a:endParaRPr lang="en-US" sz="1150" dirty="0"/>
          </a:p>
          <a:p>
            <a:pPr marL="0" indent="0">
              <a:buNone/>
            </a:pPr>
            <a:r>
              <a:rPr lang="en-US" sz="950" dirty="0">
                <a:solidFill>
                  <a:srgbClr val="5A5A5A"/>
                </a:solidFill>
                <a:latin typeface="Meiryo" pitchFamily="34" charset="0"/>
                <a:ea typeface="Meiryo" pitchFamily="34" charset="-122"/>
                <a:cs typeface="Meiryo" pitchFamily="34" charset="-120"/>
              </a:rPr>
              <a:t>ダミーヘッドの無指向性マイクで、評価室の音をそのまま録音したものです。ヘッドセットを通さない「その場の音」の参考にお聞きください。</a:t>
            </a:r>
            <a:endParaRPr lang="en-US" sz="1150" dirty="0"/>
          </a:p>
        </p:txBody>
      </p:sp>
      <p:pic>
        <p:nvPicPr>
          <p:cNvPr id="30" name="Media 2">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1"/>
          <a:stretch>
            <a:fillRect/>
          </a:stretch>
        </p:blipFill>
        <p:spPr>
          <a:xfrm>
            <a:off x="4526280" y="5212080"/>
            <a:ext cx="685800" cy="685800"/>
          </a:xfrm>
          <a:prstGeom prst="rect">
            <a:avLst/>
          </a:prstGeom>
        </p:spPr>
      </p:pic>
      <p:sp>
        <p:nvSpPr>
          <p:cNvPr id="31" name="Text 26"/>
          <p:cNvSpPr txBox="1"/>
          <p:nvPr/>
        </p:nvSpPr>
        <p:spPr>
          <a:xfrm>
            <a:off x="5257800" y="5212080"/>
            <a:ext cx="914400" cy="685800"/>
          </a:xfrm>
          <a:prstGeom prst="rect">
            <a:avLst/>
          </a:prstGeom>
          <a:noFill/>
          <a:ln/>
        </p:spPr>
        <p:txBody>
          <a:bodyPr wrap="square" lIns="0" tIns="0" rIns="0" bIns="0" rtlCol="0" anchor="ctr"/>
          <a:lstStyle/>
          <a:p>
            <a:pPr marL="0" indent="0">
              <a:buNone/>
            </a:pPr>
            <a:r>
              <a:rPr lang="en-US" sz="1050" b="1" dirty="0">
                <a:solidFill>
                  <a:srgbClr val="1A1A1A"/>
                </a:solidFill>
                <a:latin typeface="Meiryo" pitchFamily="34" charset="0"/>
                <a:ea typeface="Meiryo" pitchFamily="34" charset="-122"/>
                <a:cs typeface="Meiryo" pitchFamily="34" charset="-120"/>
              </a:rPr>
              <a:t>ノイズなし</a:t>
            </a:r>
            <a:endParaRPr lang="en-US" sz="1050" dirty="0"/>
          </a:p>
        </p:txBody>
      </p:sp>
      <p:pic>
        <p:nvPicPr>
          <p:cNvPr id="32" name="Media 3">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1"/>
          <a:stretch>
            <a:fillRect/>
          </a:stretch>
        </p:blipFill>
        <p:spPr>
          <a:xfrm>
            <a:off x="6126480" y="5212080"/>
            <a:ext cx="685800" cy="685800"/>
          </a:xfrm>
          <a:prstGeom prst="rect">
            <a:avLst/>
          </a:prstGeom>
        </p:spPr>
      </p:pic>
      <p:sp>
        <p:nvSpPr>
          <p:cNvPr id="33" name="Text 27"/>
          <p:cNvSpPr txBox="1"/>
          <p:nvPr/>
        </p:nvSpPr>
        <p:spPr>
          <a:xfrm>
            <a:off x="6858000" y="5212080"/>
            <a:ext cx="685800" cy="685800"/>
          </a:xfrm>
          <a:prstGeom prst="rect">
            <a:avLst/>
          </a:prstGeom>
          <a:noFill/>
          <a:ln/>
        </p:spPr>
        <p:txBody>
          <a:bodyPr wrap="square" lIns="0" tIns="0" rIns="0" bIns="0" rtlCol="0" anchor="ctr"/>
          <a:lstStyle/>
          <a:p>
            <a:pPr marL="0" indent="0">
              <a:buNone/>
            </a:pPr>
            <a:r>
              <a:rPr lang="en-US" sz="950" b="1" dirty="0">
                <a:solidFill>
                  <a:srgbClr val="1A1A1A"/>
                </a:solidFill>
                <a:latin typeface="Meiryo" pitchFamily="34" charset="0"/>
                <a:ea typeface="Meiryo" pitchFamily="34" charset="-122"/>
                <a:cs typeface="Meiryo" pitchFamily="34" charset="-120"/>
              </a:rPr>
              <a:t>ノイズあり</a:t>
            </a:r>
            <a:endParaRPr lang="en-US" sz="950" dirty="0"/>
          </a:p>
          <a:p>
            <a:pPr marL="0" indent="0">
              <a:buNone/>
            </a:pPr>
            <a:r>
              <a:rPr lang="en-US" sz="950" b="1" dirty="0">
                <a:solidFill>
                  <a:srgbClr val="1A1A1A"/>
                </a:solidFill>
                <a:latin typeface="Meiryo" pitchFamily="34" charset="0"/>
                <a:ea typeface="Meiryo" pitchFamily="34" charset="-122"/>
                <a:cs typeface="Meiryo" pitchFamily="34" charset="-120"/>
              </a:rPr>
              <a:t>（75dB）</a:t>
            </a:r>
            <a:endParaRPr lang="en-US" sz="950" dirty="0"/>
          </a:p>
        </p:txBody>
      </p:sp>
      <p:sp>
        <p:nvSpPr>
          <p:cNvPr id="34" name="Text 28"/>
          <p:cNvSpPr txBox="1"/>
          <p:nvPr/>
        </p:nvSpPr>
        <p:spPr>
          <a:xfrm>
            <a:off x="7863840" y="1645920"/>
            <a:ext cx="3749040" cy="365760"/>
          </a:xfrm>
          <a:prstGeom prst="rect">
            <a:avLst/>
          </a:prstGeom>
          <a:noFill/>
          <a:ln/>
        </p:spPr>
        <p:txBody>
          <a:bodyPr wrap="square" lIns="0" tIns="0" rIns="0" bIns="0" rtlCol="0" anchor="ctr"/>
          <a:lstStyle/>
          <a:p>
            <a:pPr marL="0" indent="0">
              <a:buNone/>
            </a:pPr>
            <a:r>
              <a:rPr lang="en-US" sz="1500" b="1" dirty="0">
                <a:solidFill>
                  <a:srgbClr val="1A1A1A"/>
                </a:solidFill>
                <a:latin typeface="Meiryo" pitchFamily="34" charset="0"/>
                <a:ea typeface="Meiryo" pitchFamily="34" charset="-122"/>
                <a:cs typeface="Meiryo" pitchFamily="34" charset="-120"/>
              </a:rPr>
              <a:t>読み解き</a:t>
            </a:r>
            <a:endParaRPr lang="en-US" sz="1500" dirty="0"/>
          </a:p>
        </p:txBody>
      </p:sp>
      <p:sp>
        <p:nvSpPr>
          <p:cNvPr id="35" name="Text 29"/>
          <p:cNvSpPr txBox="1"/>
          <p:nvPr/>
        </p:nvSpPr>
        <p:spPr>
          <a:xfrm>
            <a:off x="7863840" y="2057400"/>
            <a:ext cx="3749040" cy="4023360"/>
          </a:xfrm>
          <a:prstGeom prst="rect">
            <a:avLst/>
          </a:prstGeom>
          <a:noFill/>
          <a:ln/>
        </p:spPr>
        <p:txBody>
          <a:bodyPr wrap="square" rtlCol="0" anchor="t"/>
          <a:lstStyle/>
          <a:p>
            <a:pPr marL="0" indent="0">
              <a:buNone/>
            </a:pPr>
            <a:r>
              <a:rPr lang="en-US" sz="1200" b="1" dirty="0">
                <a:solidFill>
                  <a:srgbClr val="C8102E"/>
                </a:solidFill>
                <a:latin typeface="Meiryo" pitchFamily="34" charset="0"/>
                <a:ea typeface="Meiryo" pitchFamily="34" charset="-122"/>
                <a:cs typeface="Meiryo" pitchFamily="34" charset="-120"/>
              </a:rPr>
              <a:t>騒音下（75dB）では VEXA が上回る</a:t>
            </a:r>
            <a:endParaRPr lang="en-US" sz="1200" dirty="0"/>
          </a:p>
          <a:p>
            <a:pPr marL="0" indent="0">
              <a:buNone/>
            </a:pPr>
            <a:r>
              <a:rPr lang="en-US" sz="1200" dirty="0">
                <a:solidFill>
                  <a:srgbClr val="5A5A5A"/>
                </a:solidFill>
                <a:latin typeface="Meiryo" pitchFamily="34" charset="0"/>
                <a:ea typeface="Meiryo" pitchFamily="34" charset="-122"/>
                <a:cs typeface="Meiryo" pitchFamily="34" charset="-120"/>
              </a:rPr>
              <a:t>参照音声との比較では、抑圧処理で声の成分が削られた分が減点になります。VEXA は指向性マイクで拾った声を大きく加工せずに届けるため、騒音下でも評価が下がりにくい結果でした。</a:t>
            </a:r>
            <a:endParaRPr lang="en-US" sz="1200" dirty="0"/>
          </a:p>
          <a:p>
            <a:pPr marL="0" indent="0">
              <a:buNone/>
            </a:pPr>
            <a:r>
              <a:rPr lang="en-US" sz="600" dirty="0">
                <a:solidFill>
                  <a:srgbClr val="1A1A1A"/>
                </a:solidFill>
                <a:latin typeface="Meiryo" pitchFamily="34" charset="0"/>
                <a:ea typeface="Meiryo" pitchFamily="34" charset="-122"/>
                <a:cs typeface="Meiryo" pitchFamily="34" charset="-120"/>
              </a:rPr>
              <a:t> </a:t>
            </a:r>
            <a:endParaRPr lang="en-US" sz="1200" dirty="0"/>
          </a:p>
          <a:p>
            <a:pPr marL="0" indent="0">
              <a:buNone/>
            </a:pPr>
            <a:r>
              <a:rPr lang="en-US" sz="1200" b="1" dirty="0">
                <a:solidFill>
                  <a:srgbClr val="1A1A1A"/>
                </a:solidFill>
                <a:latin typeface="Meiryo" pitchFamily="34" charset="0"/>
                <a:ea typeface="Meiryo" pitchFamily="34" charset="-122"/>
                <a:cs typeface="Meiryo" pitchFamily="34" charset="-120"/>
              </a:rPr>
              <a:t>静かな環境では両機に差はありません</a:t>
            </a:r>
            <a:endParaRPr lang="en-US" sz="1200" dirty="0"/>
          </a:p>
          <a:p>
            <a:pPr marL="0" indent="0">
              <a:buNone/>
            </a:pPr>
            <a:r>
              <a:rPr lang="en-US" sz="1200" dirty="0">
                <a:solidFill>
                  <a:srgbClr val="5A5A5A"/>
                </a:solidFill>
                <a:latin typeface="Meiryo" pitchFamily="34" charset="0"/>
                <a:ea typeface="Meiryo" pitchFamily="34" charset="-122"/>
                <a:cs typeface="Meiryo" pitchFamily="34" charset="-120"/>
              </a:rPr>
              <a:t>ノイズの無い条件ではどちらも「良い」評価（MOS 4 以上）で、実用上の差は出ませんでした。差が出るのは騒音下です。</a:t>
            </a:r>
            <a:endParaRPr lang="en-US" sz="1200" dirty="0"/>
          </a:p>
          <a:p>
            <a:pPr marL="0" indent="0">
              <a:buNone/>
            </a:pPr>
            <a:r>
              <a:rPr lang="en-US" sz="600" dirty="0">
                <a:solidFill>
                  <a:srgbClr val="1A1A1A"/>
                </a:solidFill>
                <a:latin typeface="Meiryo" pitchFamily="34" charset="0"/>
                <a:ea typeface="Meiryo" pitchFamily="34" charset="-122"/>
                <a:cs typeface="Meiryo" pitchFamily="34" charset="-120"/>
              </a:rPr>
              <a:t> </a:t>
            </a:r>
            <a:endParaRPr lang="en-US" sz="1200" dirty="0"/>
          </a:p>
          <a:p>
            <a:pPr marL="0" indent="0">
              <a:buNone/>
            </a:pPr>
            <a:r>
              <a:rPr lang="en-US" sz="1200" b="1" dirty="0">
                <a:solidFill>
                  <a:srgbClr val="1A1A1A"/>
                </a:solidFill>
                <a:latin typeface="Meiryo" pitchFamily="34" charset="0"/>
                <a:ea typeface="Meiryo" pitchFamily="34" charset="-122"/>
                <a:cs typeface="Meiryo" pitchFamily="34" charset="-120"/>
              </a:rPr>
              <a:t>業務現場は「静か」より「騒がしい」</a:t>
            </a:r>
            <a:endParaRPr lang="en-US" sz="1200" dirty="0"/>
          </a:p>
          <a:p>
            <a:pPr marL="0" indent="0">
              <a:buNone/>
            </a:pPr>
            <a:r>
              <a:rPr lang="en-US" sz="1200" dirty="0">
                <a:solidFill>
                  <a:srgbClr val="5A5A5A"/>
                </a:solidFill>
                <a:latin typeface="Meiryo" pitchFamily="34" charset="0"/>
                <a:ea typeface="Meiryo" pitchFamily="34" charset="-122"/>
                <a:cs typeface="Meiryo" pitchFamily="34" charset="-120"/>
              </a:rPr>
              <a:t>病院・介護施設の廊下やナースステーション、工場・店舗など、実際に使う環境で差が出る性能を重視して設計しています。</a:t>
            </a:r>
            <a:endParaRPr lang="en-US" sz="1200" dirty="0"/>
          </a:p>
        </p:txBody>
      </p:sp>
      <p:sp>
        <p:nvSpPr>
          <p:cNvPr id="36" name="Text 30"/>
          <p:cNvSpPr txBox="1"/>
          <p:nvPr/>
        </p:nvSpPr>
        <p:spPr>
          <a:xfrm>
            <a:off x="548640" y="6172200"/>
            <a:ext cx="11064240" cy="274320"/>
          </a:xfrm>
          <a:prstGeom prst="rect">
            <a:avLst/>
          </a:prstGeom>
          <a:noFill/>
          <a:ln/>
        </p:spPr>
        <p:txBody>
          <a:bodyPr wrap="square" lIns="0" tIns="0" rIns="0" bIns="0" rtlCol="0" anchor="ctr"/>
          <a:lstStyle/>
          <a:p>
            <a:pPr marL="0" indent="0">
              <a:buNone/>
            </a:pPr>
            <a:r>
              <a:rPr lang="en-US" sz="900" dirty="0">
                <a:solidFill>
                  <a:srgbClr val="9A9A9A"/>
                </a:solidFill>
                <a:latin typeface="Meiryo" pitchFamily="34" charset="0"/>
                <a:ea typeface="Meiryo" pitchFamily="34" charset="-122"/>
                <a:cs typeface="Meiryo" pitchFamily="34" charset="-120"/>
              </a:rPr>
              <a:t>MOS: Mean Opinion Score。音声品質を1〜5で表す国際標準の指標（詳しくは次ページ）。幹開発株式会社による社内評価値です。</a:t>
            </a:r>
            <a:endParaRPr lang="en-US" sz="900" dirty="0"/>
          </a:p>
        </p:txBody>
      </p:sp>
      <p:sp>
        <p:nvSpPr>
          <p:cNvPr id="37" name="Text 31"/>
          <p:cNvSpPr txBox="1"/>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9A9A"/>
                </a:solidFill>
                <a:latin typeface="Meiryo" pitchFamily="34" charset="0"/>
                <a:ea typeface="Meiryo" pitchFamily="34" charset="-122"/>
                <a:cs typeface="Meiryo" pitchFamily="34" charset="-120"/>
              </a:rPr>
              <a:t>VEXA vs 骨伝導ヘッドセット 比較資料  |  幹開発株式会社</a:t>
            </a:r>
            <a:endParaRPr lang="en-US" sz="900" dirty="0"/>
          </a:p>
        </p:txBody>
      </p:sp>
      <p:sp>
        <p:nvSpPr>
          <p:cNvPr id="38" name="Text 32"/>
          <p:cNvSpPr txBox="1"/>
          <p:nvPr/>
        </p:nvSpPr>
        <p:spPr>
          <a:xfrm>
            <a:off x="11155680" y="6446520"/>
            <a:ext cx="457200" cy="274320"/>
          </a:xfrm>
          <a:prstGeom prst="rect">
            <a:avLst/>
          </a:prstGeom>
          <a:noFill/>
          <a:ln/>
        </p:spPr>
        <p:txBody>
          <a:bodyPr wrap="square" lIns="0" tIns="0" rIns="0" bIns="0" rtlCol="0" anchor="ctr"/>
          <a:lstStyle/>
          <a:p>
            <a:pPr marL="0" indent="0" algn="r">
              <a:buNone/>
            </a:pPr>
            <a:r>
              <a:rPr lang="en-US" sz="900" dirty="0">
                <a:solidFill>
                  <a:srgbClr val="9A9A9A"/>
                </a:solidFill>
                <a:latin typeface="Meiryo" pitchFamily="34" charset="0"/>
                <a:ea typeface="Meiryo" pitchFamily="34" charset="-122"/>
                <a:cs typeface="Meiryo"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1A1A1A"/>
                </a:solidFill>
                <a:latin typeface="Meiryo" pitchFamily="34" charset="0"/>
                <a:ea typeface="Meiryo" pitchFamily="34" charset="-122"/>
                <a:cs typeface="Meiryo" pitchFamily="34" charset="-120"/>
              </a:rPr>
              <a:t>参考資料― MOS評価とは ― 音声品質の「ものさし」</a:t>
            </a:r>
            <a:endParaRPr lang="en-US" sz="3000" dirty="0"/>
          </a:p>
        </p:txBody>
      </p:sp>
      <p:sp>
        <p:nvSpPr>
          <p:cNvPr id="3" name="Text 1"/>
          <p:cNvSpPr txBox="1"/>
          <p:nvPr/>
        </p:nvSpPr>
        <p:spPr>
          <a:xfrm>
            <a:off x="548640" y="1005840"/>
            <a:ext cx="11064240" cy="365760"/>
          </a:xfrm>
          <a:prstGeom prst="rect">
            <a:avLst/>
          </a:prstGeom>
          <a:noFill/>
          <a:ln/>
        </p:spPr>
        <p:txBody>
          <a:bodyPr wrap="square" lIns="0" tIns="0" rIns="0" bIns="0" rtlCol="0" anchor="ctr"/>
          <a:lstStyle/>
          <a:p>
            <a:pPr marL="0" indent="0">
              <a:buNone/>
            </a:pPr>
            <a:r>
              <a:rPr lang="en-US" sz="1400" dirty="0">
                <a:solidFill>
                  <a:srgbClr val="5A5A5A"/>
                </a:solidFill>
                <a:latin typeface="Meiryo" pitchFamily="34" charset="0"/>
                <a:ea typeface="Meiryo" pitchFamily="34" charset="-122"/>
                <a:cs typeface="Meiryo" pitchFamily="34" charset="-120"/>
              </a:rPr>
              <a:t>世界中の電話・通話アプリ・Bluetooth機器の音質評価に使われている国際標準の指標です</a:t>
            </a:r>
            <a:endParaRPr lang="en-US" sz="1400" dirty="0"/>
          </a:p>
        </p:txBody>
      </p:sp>
      <p:sp>
        <p:nvSpPr>
          <p:cNvPr id="4" name="Shape 2"/>
          <p:cNvSpPr/>
          <p:nvPr/>
        </p:nvSpPr>
        <p:spPr>
          <a:xfrm>
            <a:off x="548640" y="1554480"/>
            <a:ext cx="3840480" cy="4572000"/>
          </a:xfrm>
          <a:prstGeom prst="roundRect">
            <a:avLst>
              <a:gd name="adj" fmla="val 3571"/>
            </a:avLst>
          </a:prstGeom>
          <a:solidFill>
            <a:srgbClr val="F3F3F3"/>
          </a:solidFill>
          <a:ln w="12700">
            <a:solidFill>
              <a:srgbClr val="F3F3F3"/>
            </a:solidFill>
            <a:prstDash val="solid"/>
          </a:ln>
        </p:spPr>
        <p:txBody>
          <a:bodyPr/>
          <a:lstStyle/>
          <a:p>
            <a:endParaRPr lang="ja-JP" altLang="en-US"/>
          </a:p>
        </p:txBody>
      </p:sp>
      <p:sp>
        <p:nvSpPr>
          <p:cNvPr id="5" name="Text 3"/>
          <p:cNvSpPr txBox="1"/>
          <p:nvPr/>
        </p:nvSpPr>
        <p:spPr>
          <a:xfrm>
            <a:off x="777240" y="1691640"/>
            <a:ext cx="3474720" cy="365760"/>
          </a:xfrm>
          <a:prstGeom prst="rect">
            <a:avLst/>
          </a:prstGeom>
          <a:noFill/>
          <a:ln/>
        </p:spPr>
        <p:txBody>
          <a:bodyPr wrap="square" lIns="0" tIns="0" rIns="0" bIns="0" rtlCol="0" anchor="ctr"/>
          <a:lstStyle/>
          <a:p>
            <a:pPr marL="0" indent="0">
              <a:buNone/>
            </a:pPr>
            <a:r>
              <a:rPr lang="en-US" sz="1500" b="1" dirty="0">
                <a:solidFill>
                  <a:srgbClr val="1A1A1A"/>
                </a:solidFill>
                <a:latin typeface="Meiryo" pitchFamily="34" charset="0"/>
                <a:ea typeface="Meiryo" pitchFamily="34" charset="-122"/>
                <a:cs typeface="Meiryo" pitchFamily="34" charset="-120"/>
              </a:rPr>
              <a:t>MOS（Mean Opinion Score）</a:t>
            </a:r>
            <a:endParaRPr lang="en-US" sz="1500" dirty="0"/>
          </a:p>
        </p:txBody>
      </p:sp>
      <p:sp>
        <p:nvSpPr>
          <p:cNvPr id="6" name="Text 4"/>
          <p:cNvSpPr txBox="1"/>
          <p:nvPr/>
        </p:nvSpPr>
        <p:spPr>
          <a:xfrm>
            <a:off x="777240" y="2057400"/>
            <a:ext cx="3474720" cy="685800"/>
          </a:xfrm>
          <a:prstGeom prst="rect">
            <a:avLst/>
          </a:prstGeom>
          <a:noFill/>
          <a:ln/>
        </p:spPr>
        <p:txBody>
          <a:bodyPr wrap="square" lIns="0" tIns="0" rIns="0" bIns="0" rtlCol="0" anchor="t"/>
          <a:lstStyle/>
          <a:p>
            <a:pPr marL="0" indent="0">
              <a:buNone/>
            </a:pPr>
            <a:r>
              <a:rPr lang="en-US" sz="1100" dirty="0">
                <a:solidFill>
                  <a:srgbClr val="5A5A5A"/>
                </a:solidFill>
                <a:latin typeface="Meiryo" pitchFamily="34" charset="0"/>
                <a:ea typeface="Meiryo" pitchFamily="34" charset="-122"/>
                <a:cs typeface="Meiryo" pitchFamily="34" charset="-120"/>
              </a:rPr>
              <a:t>「聞いた人がどう感じるか」を 1.0〜5.0 の数値で表した平均オピニオン評点。数値が大きいほど聞き取りやすい音声です。</a:t>
            </a:r>
            <a:endParaRPr lang="en-US" sz="1100" dirty="0"/>
          </a:p>
        </p:txBody>
      </p:sp>
      <p:sp>
        <p:nvSpPr>
          <p:cNvPr id="7" name="Shape 5"/>
          <p:cNvSpPr/>
          <p:nvPr/>
        </p:nvSpPr>
        <p:spPr>
          <a:xfrm>
            <a:off x="777240" y="2834640"/>
            <a:ext cx="502920" cy="384048"/>
          </a:xfrm>
          <a:prstGeom prst="roundRect">
            <a:avLst>
              <a:gd name="adj" fmla="val 19048"/>
            </a:avLst>
          </a:prstGeom>
          <a:solidFill>
            <a:srgbClr val="1E7F3C"/>
          </a:solidFill>
          <a:ln w="12700">
            <a:solidFill>
              <a:srgbClr val="1E7F3C"/>
            </a:solidFill>
            <a:prstDash val="solid"/>
          </a:ln>
        </p:spPr>
        <p:txBody>
          <a:bodyPr/>
          <a:lstStyle/>
          <a:p>
            <a:endParaRPr lang="ja-JP" altLang="en-US"/>
          </a:p>
        </p:txBody>
      </p:sp>
      <p:sp>
        <p:nvSpPr>
          <p:cNvPr id="8" name="Text 6"/>
          <p:cNvSpPr txBox="1"/>
          <p:nvPr/>
        </p:nvSpPr>
        <p:spPr>
          <a:xfrm>
            <a:off x="777240" y="2834640"/>
            <a:ext cx="502920" cy="384048"/>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5</a:t>
            </a:r>
            <a:endParaRPr lang="en-US" sz="1600" dirty="0"/>
          </a:p>
        </p:txBody>
      </p:sp>
      <p:sp>
        <p:nvSpPr>
          <p:cNvPr id="9" name="Text 7"/>
          <p:cNvSpPr txBox="1"/>
          <p:nvPr/>
        </p:nvSpPr>
        <p:spPr>
          <a:xfrm>
            <a:off x="1417320" y="2834640"/>
            <a:ext cx="1463040" cy="384048"/>
          </a:xfrm>
          <a:prstGeom prst="rect">
            <a:avLst/>
          </a:prstGeom>
          <a:noFill/>
          <a:ln/>
        </p:spPr>
        <p:txBody>
          <a:bodyPr wrap="square" lIns="0" tIns="0" rIns="0" bIns="0" rtlCol="0" anchor="ctr"/>
          <a:lstStyle/>
          <a:p>
            <a:pPr marL="0" indent="0">
              <a:buNone/>
            </a:pPr>
            <a:r>
              <a:rPr lang="en-US" sz="1300" b="1" dirty="0">
                <a:solidFill>
                  <a:srgbClr val="1A1A1A"/>
                </a:solidFill>
                <a:latin typeface="Meiryo" pitchFamily="34" charset="0"/>
                <a:ea typeface="Meiryo" pitchFamily="34" charset="-122"/>
                <a:cs typeface="Meiryo" pitchFamily="34" charset="-120"/>
              </a:rPr>
              <a:t>非常に良い</a:t>
            </a:r>
            <a:endParaRPr lang="en-US" sz="1300" dirty="0"/>
          </a:p>
        </p:txBody>
      </p:sp>
      <p:sp>
        <p:nvSpPr>
          <p:cNvPr id="10" name="Text 8"/>
          <p:cNvSpPr txBox="1"/>
          <p:nvPr/>
        </p:nvSpPr>
        <p:spPr>
          <a:xfrm>
            <a:off x="2834640" y="2834640"/>
            <a:ext cx="1371600" cy="384048"/>
          </a:xfrm>
          <a:prstGeom prst="rect">
            <a:avLst/>
          </a:prstGeom>
          <a:noFill/>
          <a:ln/>
        </p:spPr>
        <p:txBody>
          <a:bodyPr wrap="square" lIns="0" tIns="0" rIns="0" bIns="0" rtlCol="0" anchor="ctr"/>
          <a:lstStyle/>
          <a:p>
            <a:pPr marL="0" indent="0">
              <a:buNone/>
            </a:pPr>
            <a:r>
              <a:rPr lang="en-US" sz="1100" dirty="0">
                <a:solidFill>
                  <a:srgbClr val="5A5A5A"/>
                </a:solidFill>
                <a:latin typeface="Arial" pitchFamily="34" charset="0"/>
                <a:ea typeface="Arial" pitchFamily="34" charset="-122"/>
                <a:cs typeface="Arial" pitchFamily="34" charset="-120"/>
              </a:rPr>
              <a:t>Excellent</a:t>
            </a:r>
            <a:endParaRPr lang="en-US" sz="1100" dirty="0"/>
          </a:p>
        </p:txBody>
      </p:sp>
      <p:sp>
        <p:nvSpPr>
          <p:cNvPr id="11" name="Shape 9"/>
          <p:cNvSpPr/>
          <p:nvPr/>
        </p:nvSpPr>
        <p:spPr>
          <a:xfrm>
            <a:off x="777240" y="3291840"/>
            <a:ext cx="502920" cy="384048"/>
          </a:xfrm>
          <a:prstGeom prst="roundRect">
            <a:avLst>
              <a:gd name="adj" fmla="val 19048"/>
            </a:avLst>
          </a:prstGeom>
          <a:solidFill>
            <a:srgbClr val="4CAF50"/>
          </a:solidFill>
          <a:ln w="12700">
            <a:solidFill>
              <a:srgbClr val="4CAF50"/>
            </a:solidFill>
            <a:prstDash val="solid"/>
          </a:ln>
        </p:spPr>
        <p:txBody>
          <a:bodyPr/>
          <a:lstStyle/>
          <a:p>
            <a:endParaRPr lang="ja-JP" altLang="en-US"/>
          </a:p>
        </p:txBody>
      </p:sp>
      <p:sp>
        <p:nvSpPr>
          <p:cNvPr id="12" name="Text 10"/>
          <p:cNvSpPr txBox="1"/>
          <p:nvPr/>
        </p:nvSpPr>
        <p:spPr>
          <a:xfrm>
            <a:off x="777240" y="3291840"/>
            <a:ext cx="502920" cy="384048"/>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4</a:t>
            </a:r>
            <a:endParaRPr lang="en-US" sz="1600" dirty="0"/>
          </a:p>
        </p:txBody>
      </p:sp>
      <p:sp>
        <p:nvSpPr>
          <p:cNvPr id="13" name="Text 11"/>
          <p:cNvSpPr txBox="1"/>
          <p:nvPr/>
        </p:nvSpPr>
        <p:spPr>
          <a:xfrm>
            <a:off x="1417320" y="3291840"/>
            <a:ext cx="1463040" cy="384048"/>
          </a:xfrm>
          <a:prstGeom prst="rect">
            <a:avLst/>
          </a:prstGeom>
          <a:noFill/>
          <a:ln/>
        </p:spPr>
        <p:txBody>
          <a:bodyPr wrap="square" lIns="0" tIns="0" rIns="0" bIns="0" rtlCol="0" anchor="ctr"/>
          <a:lstStyle/>
          <a:p>
            <a:pPr marL="0" indent="0">
              <a:buNone/>
            </a:pPr>
            <a:r>
              <a:rPr lang="en-US" sz="1300" b="1" dirty="0">
                <a:solidFill>
                  <a:srgbClr val="1A1A1A"/>
                </a:solidFill>
                <a:latin typeface="Meiryo" pitchFamily="34" charset="0"/>
                <a:ea typeface="Meiryo" pitchFamily="34" charset="-122"/>
                <a:cs typeface="Meiryo" pitchFamily="34" charset="-120"/>
              </a:rPr>
              <a:t>良い</a:t>
            </a:r>
            <a:endParaRPr lang="en-US" sz="1300" dirty="0"/>
          </a:p>
        </p:txBody>
      </p:sp>
      <p:sp>
        <p:nvSpPr>
          <p:cNvPr id="14" name="Text 12"/>
          <p:cNvSpPr txBox="1"/>
          <p:nvPr/>
        </p:nvSpPr>
        <p:spPr>
          <a:xfrm>
            <a:off x="2834640" y="3291840"/>
            <a:ext cx="1371600" cy="384048"/>
          </a:xfrm>
          <a:prstGeom prst="rect">
            <a:avLst/>
          </a:prstGeom>
          <a:noFill/>
          <a:ln/>
        </p:spPr>
        <p:txBody>
          <a:bodyPr wrap="square" lIns="0" tIns="0" rIns="0" bIns="0" rtlCol="0" anchor="ctr"/>
          <a:lstStyle/>
          <a:p>
            <a:pPr marL="0" indent="0">
              <a:buNone/>
            </a:pPr>
            <a:r>
              <a:rPr lang="en-US" sz="1100" dirty="0">
                <a:solidFill>
                  <a:srgbClr val="5A5A5A"/>
                </a:solidFill>
                <a:latin typeface="Arial" pitchFamily="34" charset="0"/>
                <a:ea typeface="Arial" pitchFamily="34" charset="-122"/>
                <a:cs typeface="Arial" pitchFamily="34" charset="-120"/>
              </a:rPr>
              <a:t>Good</a:t>
            </a:r>
            <a:endParaRPr lang="en-US" sz="1100" dirty="0"/>
          </a:p>
        </p:txBody>
      </p:sp>
      <p:sp>
        <p:nvSpPr>
          <p:cNvPr id="15" name="Shape 13"/>
          <p:cNvSpPr/>
          <p:nvPr/>
        </p:nvSpPr>
        <p:spPr>
          <a:xfrm>
            <a:off x="777240" y="3749040"/>
            <a:ext cx="502920" cy="384048"/>
          </a:xfrm>
          <a:prstGeom prst="roundRect">
            <a:avLst>
              <a:gd name="adj" fmla="val 19048"/>
            </a:avLst>
          </a:prstGeom>
          <a:solidFill>
            <a:srgbClr val="E0A800"/>
          </a:solidFill>
          <a:ln w="12700">
            <a:solidFill>
              <a:srgbClr val="E0A800"/>
            </a:solidFill>
            <a:prstDash val="solid"/>
          </a:ln>
        </p:spPr>
        <p:txBody>
          <a:bodyPr/>
          <a:lstStyle/>
          <a:p>
            <a:endParaRPr lang="ja-JP" altLang="en-US"/>
          </a:p>
        </p:txBody>
      </p:sp>
      <p:sp>
        <p:nvSpPr>
          <p:cNvPr id="16" name="Text 14"/>
          <p:cNvSpPr txBox="1"/>
          <p:nvPr/>
        </p:nvSpPr>
        <p:spPr>
          <a:xfrm>
            <a:off x="777240" y="3749040"/>
            <a:ext cx="502920" cy="384048"/>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7" name="Text 15"/>
          <p:cNvSpPr txBox="1"/>
          <p:nvPr/>
        </p:nvSpPr>
        <p:spPr>
          <a:xfrm>
            <a:off x="1417320" y="3749040"/>
            <a:ext cx="1463040" cy="384048"/>
          </a:xfrm>
          <a:prstGeom prst="rect">
            <a:avLst/>
          </a:prstGeom>
          <a:noFill/>
          <a:ln/>
        </p:spPr>
        <p:txBody>
          <a:bodyPr wrap="square" lIns="0" tIns="0" rIns="0" bIns="0" rtlCol="0" anchor="ctr"/>
          <a:lstStyle/>
          <a:p>
            <a:pPr marL="0" indent="0">
              <a:buNone/>
            </a:pPr>
            <a:r>
              <a:rPr lang="en-US" sz="1300" b="1" dirty="0">
                <a:solidFill>
                  <a:srgbClr val="1A1A1A"/>
                </a:solidFill>
                <a:latin typeface="Meiryo" pitchFamily="34" charset="0"/>
                <a:ea typeface="Meiryo" pitchFamily="34" charset="-122"/>
                <a:cs typeface="Meiryo" pitchFamily="34" charset="-120"/>
              </a:rPr>
              <a:t>普通</a:t>
            </a:r>
            <a:endParaRPr lang="en-US" sz="1300" dirty="0"/>
          </a:p>
        </p:txBody>
      </p:sp>
      <p:sp>
        <p:nvSpPr>
          <p:cNvPr id="18" name="Text 16"/>
          <p:cNvSpPr txBox="1"/>
          <p:nvPr/>
        </p:nvSpPr>
        <p:spPr>
          <a:xfrm>
            <a:off x="2834640" y="3749040"/>
            <a:ext cx="1371600" cy="384048"/>
          </a:xfrm>
          <a:prstGeom prst="rect">
            <a:avLst/>
          </a:prstGeom>
          <a:noFill/>
          <a:ln/>
        </p:spPr>
        <p:txBody>
          <a:bodyPr wrap="square" lIns="0" tIns="0" rIns="0" bIns="0" rtlCol="0" anchor="ctr"/>
          <a:lstStyle/>
          <a:p>
            <a:pPr marL="0" indent="0">
              <a:buNone/>
            </a:pPr>
            <a:r>
              <a:rPr lang="en-US" sz="1100" dirty="0">
                <a:solidFill>
                  <a:srgbClr val="5A5A5A"/>
                </a:solidFill>
                <a:latin typeface="Arial" pitchFamily="34" charset="0"/>
                <a:ea typeface="Arial" pitchFamily="34" charset="-122"/>
                <a:cs typeface="Arial" pitchFamily="34" charset="-120"/>
              </a:rPr>
              <a:t>Fair</a:t>
            </a:r>
            <a:endParaRPr lang="en-US" sz="1100" dirty="0"/>
          </a:p>
        </p:txBody>
      </p:sp>
      <p:sp>
        <p:nvSpPr>
          <p:cNvPr id="19" name="Shape 17"/>
          <p:cNvSpPr/>
          <p:nvPr/>
        </p:nvSpPr>
        <p:spPr>
          <a:xfrm>
            <a:off x="777240" y="4206240"/>
            <a:ext cx="502920" cy="384048"/>
          </a:xfrm>
          <a:prstGeom prst="roundRect">
            <a:avLst>
              <a:gd name="adj" fmla="val 19048"/>
            </a:avLst>
          </a:prstGeom>
          <a:solidFill>
            <a:srgbClr val="E8702A"/>
          </a:solidFill>
          <a:ln w="12700">
            <a:solidFill>
              <a:srgbClr val="E8702A"/>
            </a:solidFill>
            <a:prstDash val="solid"/>
          </a:ln>
        </p:spPr>
        <p:txBody>
          <a:bodyPr/>
          <a:lstStyle/>
          <a:p>
            <a:endParaRPr lang="ja-JP" altLang="en-US"/>
          </a:p>
        </p:txBody>
      </p:sp>
      <p:sp>
        <p:nvSpPr>
          <p:cNvPr id="20" name="Text 18"/>
          <p:cNvSpPr txBox="1"/>
          <p:nvPr/>
        </p:nvSpPr>
        <p:spPr>
          <a:xfrm>
            <a:off x="777240" y="4206240"/>
            <a:ext cx="502920" cy="384048"/>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21" name="Text 19"/>
          <p:cNvSpPr txBox="1"/>
          <p:nvPr/>
        </p:nvSpPr>
        <p:spPr>
          <a:xfrm>
            <a:off x="1417320" y="4206240"/>
            <a:ext cx="1463040" cy="384048"/>
          </a:xfrm>
          <a:prstGeom prst="rect">
            <a:avLst/>
          </a:prstGeom>
          <a:noFill/>
          <a:ln/>
        </p:spPr>
        <p:txBody>
          <a:bodyPr wrap="square" lIns="0" tIns="0" rIns="0" bIns="0" rtlCol="0" anchor="ctr"/>
          <a:lstStyle/>
          <a:p>
            <a:pPr marL="0" indent="0">
              <a:buNone/>
            </a:pPr>
            <a:r>
              <a:rPr lang="en-US" sz="1300" b="1" dirty="0">
                <a:solidFill>
                  <a:srgbClr val="1A1A1A"/>
                </a:solidFill>
                <a:latin typeface="Meiryo" pitchFamily="34" charset="0"/>
                <a:ea typeface="Meiryo" pitchFamily="34" charset="-122"/>
                <a:cs typeface="Meiryo" pitchFamily="34" charset="-120"/>
              </a:rPr>
              <a:t>悪い</a:t>
            </a:r>
            <a:endParaRPr lang="en-US" sz="1300" dirty="0"/>
          </a:p>
        </p:txBody>
      </p:sp>
      <p:sp>
        <p:nvSpPr>
          <p:cNvPr id="22" name="Text 20"/>
          <p:cNvSpPr txBox="1"/>
          <p:nvPr/>
        </p:nvSpPr>
        <p:spPr>
          <a:xfrm>
            <a:off x="2834640" y="4206240"/>
            <a:ext cx="1371600" cy="384048"/>
          </a:xfrm>
          <a:prstGeom prst="rect">
            <a:avLst/>
          </a:prstGeom>
          <a:noFill/>
          <a:ln/>
        </p:spPr>
        <p:txBody>
          <a:bodyPr wrap="square" lIns="0" tIns="0" rIns="0" bIns="0" rtlCol="0" anchor="ctr"/>
          <a:lstStyle/>
          <a:p>
            <a:pPr marL="0" indent="0">
              <a:buNone/>
            </a:pPr>
            <a:r>
              <a:rPr lang="en-US" sz="1100" dirty="0">
                <a:solidFill>
                  <a:srgbClr val="5A5A5A"/>
                </a:solidFill>
                <a:latin typeface="Arial" pitchFamily="34" charset="0"/>
                <a:ea typeface="Arial" pitchFamily="34" charset="-122"/>
                <a:cs typeface="Arial" pitchFamily="34" charset="-120"/>
              </a:rPr>
              <a:t>Poor</a:t>
            </a:r>
            <a:endParaRPr lang="en-US" sz="1100" dirty="0"/>
          </a:p>
        </p:txBody>
      </p:sp>
      <p:sp>
        <p:nvSpPr>
          <p:cNvPr id="23" name="Shape 21"/>
          <p:cNvSpPr/>
          <p:nvPr/>
        </p:nvSpPr>
        <p:spPr>
          <a:xfrm>
            <a:off x="777240" y="4663440"/>
            <a:ext cx="502920" cy="384048"/>
          </a:xfrm>
          <a:prstGeom prst="roundRect">
            <a:avLst>
              <a:gd name="adj" fmla="val 19048"/>
            </a:avLst>
          </a:prstGeom>
          <a:solidFill>
            <a:srgbClr val="C8102E"/>
          </a:solidFill>
          <a:ln w="12700">
            <a:solidFill>
              <a:srgbClr val="C8102E"/>
            </a:solidFill>
            <a:prstDash val="solid"/>
          </a:ln>
        </p:spPr>
        <p:txBody>
          <a:bodyPr/>
          <a:lstStyle/>
          <a:p>
            <a:endParaRPr lang="ja-JP" altLang="en-US"/>
          </a:p>
        </p:txBody>
      </p:sp>
      <p:sp>
        <p:nvSpPr>
          <p:cNvPr id="24" name="Text 22"/>
          <p:cNvSpPr txBox="1"/>
          <p:nvPr/>
        </p:nvSpPr>
        <p:spPr>
          <a:xfrm>
            <a:off x="777240" y="4663440"/>
            <a:ext cx="502920" cy="384048"/>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25" name="Text 23"/>
          <p:cNvSpPr txBox="1"/>
          <p:nvPr/>
        </p:nvSpPr>
        <p:spPr>
          <a:xfrm>
            <a:off x="1417320" y="4663440"/>
            <a:ext cx="1463040" cy="384048"/>
          </a:xfrm>
          <a:prstGeom prst="rect">
            <a:avLst/>
          </a:prstGeom>
          <a:noFill/>
          <a:ln/>
        </p:spPr>
        <p:txBody>
          <a:bodyPr wrap="square" lIns="0" tIns="0" rIns="0" bIns="0" rtlCol="0" anchor="ctr"/>
          <a:lstStyle/>
          <a:p>
            <a:pPr marL="0" indent="0">
              <a:buNone/>
            </a:pPr>
            <a:r>
              <a:rPr lang="en-US" sz="1300" b="1" dirty="0">
                <a:solidFill>
                  <a:srgbClr val="1A1A1A"/>
                </a:solidFill>
                <a:latin typeface="Meiryo" pitchFamily="34" charset="0"/>
                <a:ea typeface="Meiryo" pitchFamily="34" charset="-122"/>
                <a:cs typeface="Meiryo" pitchFamily="34" charset="-120"/>
              </a:rPr>
              <a:t>非常に悪い</a:t>
            </a:r>
            <a:endParaRPr lang="en-US" sz="1300" dirty="0"/>
          </a:p>
        </p:txBody>
      </p:sp>
      <p:sp>
        <p:nvSpPr>
          <p:cNvPr id="26" name="Text 24"/>
          <p:cNvSpPr txBox="1"/>
          <p:nvPr/>
        </p:nvSpPr>
        <p:spPr>
          <a:xfrm>
            <a:off x="2834640" y="4663440"/>
            <a:ext cx="1371600" cy="384048"/>
          </a:xfrm>
          <a:prstGeom prst="rect">
            <a:avLst/>
          </a:prstGeom>
          <a:noFill/>
          <a:ln/>
        </p:spPr>
        <p:txBody>
          <a:bodyPr wrap="square" lIns="0" tIns="0" rIns="0" bIns="0" rtlCol="0" anchor="ctr"/>
          <a:lstStyle/>
          <a:p>
            <a:pPr marL="0" indent="0">
              <a:buNone/>
            </a:pPr>
            <a:r>
              <a:rPr lang="en-US" sz="1100" dirty="0">
                <a:solidFill>
                  <a:srgbClr val="5A5A5A"/>
                </a:solidFill>
                <a:latin typeface="Arial" pitchFamily="34" charset="0"/>
                <a:ea typeface="Arial" pitchFamily="34" charset="-122"/>
                <a:cs typeface="Arial" pitchFamily="34" charset="-120"/>
              </a:rPr>
              <a:t>Bad</a:t>
            </a:r>
            <a:endParaRPr lang="en-US" sz="1100" dirty="0"/>
          </a:p>
        </p:txBody>
      </p:sp>
      <p:sp>
        <p:nvSpPr>
          <p:cNvPr id="27" name="Text 25"/>
          <p:cNvSpPr txBox="1"/>
          <p:nvPr/>
        </p:nvSpPr>
        <p:spPr>
          <a:xfrm>
            <a:off x="777240" y="5212080"/>
            <a:ext cx="3474720" cy="822960"/>
          </a:xfrm>
          <a:prstGeom prst="rect">
            <a:avLst/>
          </a:prstGeom>
          <a:noFill/>
          <a:ln/>
        </p:spPr>
        <p:txBody>
          <a:bodyPr wrap="square" lIns="0" tIns="0" rIns="0" bIns="0" rtlCol="0" anchor="t"/>
          <a:lstStyle/>
          <a:p>
            <a:pPr marL="0" indent="0">
              <a:buNone/>
            </a:pPr>
            <a:r>
              <a:rPr lang="en-US" sz="1050" b="1" dirty="0">
                <a:solidFill>
                  <a:srgbClr val="5A5A5A"/>
                </a:solidFill>
                <a:latin typeface="Meiryo" pitchFamily="34" charset="0"/>
                <a:ea typeface="Meiryo" pitchFamily="34" charset="-122"/>
                <a:cs typeface="Meiryo" pitchFamily="34" charset="-120"/>
              </a:rPr>
              <a:t>目安（総務省 通話品質基準）</a:t>
            </a:r>
            <a:endParaRPr lang="en-US" sz="1050" dirty="0"/>
          </a:p>
          <a:p>
            <a:pPr marL="0" indent="0">
              <a:buNone/>
            </a:pPr>
            <a:r>
              <a:rPr lang="en-US" sz="1050" dirty="0">
                <a:solidFill>
                  <a:srgbClr val="5A5A5A"/>
                </a:solidFill>
                <a:latin typeface="Meiryo" pitchFamily="34" charset="0"/>
                <a:ea typeface="Meiryo" pitchFamily="34" charset="-122"/>
                <a:cs typeface="Meiryo" pitchFamily="34" charset="-120"/>
              </a:rPr>
              <a:t>クラスA（固定電話相当）… MOS 4.0 超</a:t>
            </a:r>
            <a:endParaRPr lang="en-US" sz="1050" dirty="0"/>
          </a:p>
          <a:p>
            <a:pPr marL="0" indent="0">
              <a:buNone/>
            </a:pPr>
            <a:r>
              <a:rPr lang="en-US" sz="1050" dirty="0">
                <a:solidFill>
                  <a:srgbClr val="5A5A5A"/>
                </a:solidFill>
                <a:latin typeface="Meiryo" pitchFamily="34" charset="0"/>
                <a:ea typeface="Meiryo" pitchFamily="34" charset="-122"/>
                <a:cs typeface="Meiryo" pitchFamily="34" charset="-120"/>
              </a:rPr>
              <a:t>クラスB（携帯電話相当）… MOS 3.1 超</a:t>
            </a:r>
            <a:endParaRPr lang="en-US" sz="1050" dirty="0"/>
          </a:p>
        </p:txBody>
      </p:sp>
      <p:sp>
        <p:nvSpPr>
          <p:cNvPr id="28" name="Text 26"/>
          <p:cNvSpPr txBox="1"/>
          <p:nvPr/>
        </p:nvSpPr>
        <p:spPr>
          <a:xfrm>
            <a:off x="4663440" y="1554480"/>
            <a:ext cx="6949440" cy="411480"/>
          </a:xfrm>
          <a:prstGeom prst="rect">
            <a:avLst/>
          </a:prstGeom>
          <a:noFill/>
          <a:ln/>
        </p:spPr>
        <p:txBody>
          <a:bodyPr wrap="square" lIns="0" tIns="0" rIns="0" bIns="0" rtlCol="0" anchor="ctr"/>
          <a:lstStyle/>
          <a:p>
            <a:pPr marL="0" indent="0">
              <a:buNone/>
            </a:pPr>
            <a:r>
              <a:rPr lang="en-US" sz="1600" b="1" dirty="0">
                <a:solidFill>
                  <a:srgbClr val="1A1A1A"/>
                </a:solidFill>
                <a:latin typeface="Meiryo" pitchFamily="34" charset="0"/>
                <a:ea typeface="Meiryo" pitchFamily="34" charset="-122"/>
                <a:cs typeface="Meiryo" pitchFamily="34" charset="-120"/>
              </a:rPr>
              <a:t>POLQA ― 人の耳に近い「客観評価」で MOS を算出</a:t>
            </a:r>
            <a:endParaRPr lang="en-US" sz="1600" dirty="0"/>
          </a:p>
        </p:txBody>
      </p:sp>
      <p:sp>
        <p:nvSpPr>
          <p:cNvPr id="29" name="Text 27"/>
          <p:cNvSpPr txBox="1"/>
          <p:nvPr/>
        </p:nvSpPr>
        <p:spPr>
          <a:xfrm>
            <a:off x="4663440" y="1965960"/>
            <a:ext cx="6949440" cy="320040"/>
          </a:xfrm>
          <a:prstGeom prst="rect">
            <a:avLst/>
          </a:prstGeom>
          <a:noFill/>
          <a:ln/>
        </p:spPr>
        <p:txBody>
          <a:bodyPr wrap="square" lIns="0" tIns="0" rIns="0" bIns="0" rtlCol="0" anchor="ctr"/>
          <a:lstStyle/>
          <a:p>
            <a:pPr marL="0" indent="0">
              <a:buNone/>
            </a:pPr>
            <a:r>
              <a:rPr lang="en-US" sz="1050" dirty="0">
                <a:solidFill>
                  <a:srgbClr val="5A5A5A"/>
                </a:solidFill>
                <a:latin typeface="Meiryo" pitchFamily="34" charset="0"/>
                <a:ea typeface="Meiryo" pitchFamily="34" charset="-122"/>
                <a:cs typeface="Meiryo" pitchFamily="34" charset="-120"/>
              </a:rPr>
              <a:t>Perceptual Objective Listening Quality Analysis ／ 国際電気通信連合の標準規格 ITU-T P.863</a:t>
            </a:r>
            <a:endParaRPr lang="en-US" sz="1050" dirty="0"/>
          </a:p>
        </p:txBody>
      </p:sp>
      <p:sp>
        <p:nvSpPr>
          <p:cNvPr id="30" name="Shape 28"/>
          <p:cNvSpPr/>
          <p:nvPr/>
        </p:nvSpPr>
        <p:spPr>
          <a:xfrm>
            <a:off x="4663440" y="2468880"/>
            <a:ext cx="1417320" cy="640080"/>
          </a:xfrm>
          <a:prstGeom prst="roundRect">
            <a:avLst>
              <a:gd name="adj" fmla="val 14286"/>
            </a:avLst>
          </a:prstGeom>
          <a:solidFill>
            <a:srgbClr val="FFFFFF"/>
          </a:solidFill>
          <a:ln w="12700">
            <a:solidFill>
              <a:srgbClr val="D9D9D9"/>
            </a:solidFill>
            <a:prstDash val="solid"/>
          </a:ln>
        </p:spPr>
        <p:txBody>
          <a:bodyPr/>
          <a:lstStyle/>
          <a:p>
            <a:endParaRPr lang="ja-JP" altLang="en-US"/>
          </a:p>
        </p:txBody>
      </p:sp>
      <p:sp>
        <p:nvSpPr>
          <p:cNvPr id="31" name="Text 29"/>
          <p:cNvSpPr txBox="1"/>
          <p:nvPr/>
        </p:nvSpPr>
        <p:spPr>
          <a:xfrm>
            <a:off x="4663440" y="2468880"/>
            <a:ext cx="1417320" cy="640080"/>
          </a:xfrm>
          <a:prstGeom prst="rect">
            <a:avLst/>
          </a:prstGeom>
          <a:noFill/>
          <a:ln/>
        </p:spPr>
        <p:txBody>
          <a:bodyPr wrap="square" lIns="0" tIns="0" rIns="0" bIns="0" rtlCol="0" anchor="ctr"/>
          <a:lstStyle/>
          <a:p>
            <a:pPr marL="0" indent="0" algn="ctr">
              <a:buNone/>
            </a:pPr>
            <a:r>
              <a:rPr lang="en-US" sz="1000" dirty="0">
                <a:solidFill>
                  <a:srgbClr val="1A1A1A"/>
                </a:solidFill>
                <a:latin typeface="Meiryo" pitchFamily="34" charset="0"/>
                <a:ea typeface="Meiryo" pitchFamily="34" charset="-122"/>
                <a:cs typeface="Meiryo" pitchFamily="34" charset="-120"/>
              </a:rPr>
              <a:t>元のきれいな</a:t>
            </a:r>
            <a:endParaRPr lang="en-US" sz="1000" dirty="0"/>
          </a:p>
          <a:p>
            <a:pPr marL="0" indent="0" algn="ctr">
              <a:buNone/>
            </a:pPr>
            <a:r>
              <a:rPr lang="en-US" sz="1000" dirty="0">
                <a:solidFill>
                  <a:srgbClr val="1A1A1A"/>
                </a:solidFill>
                <a:latin typeface="Meiryo" pitchFamily="34" charset="0"/>
                <a:ea typeface="Meiryo" pitchFamily="34" charset="-122"/>
                <a:cs typeface="Meiryo" pitchFamily="34" charset="-120"/>
              </a:rPr>
              <a:t>音声（参照）</a:t>
            </a:r>
            <a:endParaRPr lang="en-US" sz="1000" dirty="0"/>
          </a:p>
        </p:txBody>
      </p:sp>
      <p:sp>
        <p:nvSpPr>
          <p:cNvPr id="32" name="Text 30"/>
          <p:cNvSpPr txBox="1"/>
          <p:nvPr/>
        </p:nvSpPr>
        <p:spPr>
          <a:xfrm>
            <a:off x="6126480" y="2468880"/>
            <a:ext cx="228600" cy="640080"/>
          </a:xfrm>
          <a:prstGeom prst="rect">
            <a:avLst/>
          </a:prstGeom>
          <a:noFill/>
          <a:ln/>
        </p:spPr>
        <p:txBody>
          <a:bodyPr wrap="square" lIns="0" tIns="0" rIns="0" bIns="0" rtlCol="0" anchor="ctr"/>
          <a:lstStyle/>
          <a:p>
            <a:pPr marL="0" indent="0" algn="ctr">
              <a:buNone/>
            </a:pPr>
            <a:r>
              <a:rPr lang="en-US" sz="1200" dirty="0">
                <a:solidFill>
                  <a:srgbClr val="9A9A9A"/>
                </a:solidFill>
                <a:latin typeface="Arial" pitchFamily="34" charset="0"/>
                <a:ea typeface="Arial" pitchFamily="34" charset="-122"/>
                <a:cs typeface="Arial" pitchFamily="34" charset="-120"/>
              </a:rPr>
              <a:t>▶</a:t>
            </a:r>
            <a:endParaRPr lang="en-US" sz="1200" dirty="0"/>
          </a:p>
        </p:txBody>
      </p:sp>
      <p:sp>
        <p:nvSpPr>
          <p:cNvPr id="33" name="Shape 31"/>
          <p:cNvSpPr/>
          <p:nvPr/>
        </p:nvSpPr>
        <p:spPr>
          <a:xfrm>
            <a:off x="6400800" y="2468880"/>
            <a:ext cx="1417320" cy="640080"/>
          </a:xfrm>
          <a:prstGeom prst="roundRect">
            <a:avLst>
              <a:gd name="adj" fmla="val 14286"/>
            </a:avLst>
          </a:prstGeom>
          <a:solidFill>
            <a:srgbClr val="2A2A2A"/>
          </a:solidFill>
          <a:ln w="12700">
            <a:solidFill>
              <a:srgbClr val="2A2A2A"/>
            </a:solidFill>
            <a:prstDash val="solid"/>
          </a:ln>
        </p:spPr>
        <p:txBody>
          <a:bodyPr/>
          <a:lstStyle/>
          <a:p>
            <a:endParaRPr lang="ja-JP" altLang="en-US"/>
          </a:p>
        </p:txBody>
      </p:sp>
      <p:sp>
        <p:nvSpPr>
          <p:cNvPr id="34" name="Text 32"/>
          <p:cNvSpPr txBox="1"/>
          <p:nvPr/>
        </p:nvSpPr>
        <p:spPr>
          <a:xfrm>
            <a:off x="6400800" y="2468880"/>
            <a:ext cx="1417320" cy="640080"/>
          </a:xfrm>
          <a:prstGeom prst="rect">
            <a:avLst/>
          </a:prstGeom>
          <a:noFill/>
          <a:ln/>
        </p:spPr>
        <p:txBody>
          <a:bodyPr wrap="square" lIns="0" tIns="0" rIns="0" bIns="0" rtlCol="0" anchor="ctr"/>
          <a:lstStyle/>
          <a:p>
            <a:pPr marL="0" indent="0" algn="ctr">
              <a:buNone/>
            </a:pPr>
            <a:r>
              <a:rPr lang="en-US" sz="1000" dirty="0">
                <a:solidFill>
                  <a:srgbClr val="FFFFFF"/>
                </a:solidFill>
                <a:latin typeface="Meiryo" pitchFamily="34" charset="0"/>
                <a:ea typeface="Meiryo" pitchFamily="34" charset="-122"/>
                <a:cs typeface="Meiryo" pitchFamily="34" charset="-120"/>
              </a:rPr>
              <a:t>ヘッドセット</a:t>
            </a:r>
            <a:endParaRPr lang="en-US" sz="1000" dirty="0"/>
          </a:p>
          <a:p>
            <a:pPr marL="0" indent="0" algn="ctr">
              <a:buNone/>
            </a:pPr>
            <a:r>
              <a:rPr lang="en-US" sz="1000" dirty="0">
                <a:solidFill>
                  <a:srgbClr val="FFFFFF"/>
                </a:solidFill>
                <a:latin typeface="Meiryo" pitchFamily="34" charset="0"/>
                <a:ea typeface="Meiryo" pitchFamily="34" charset="-122"/>
                <a:cs typeface="Meiryo" pitchFamily="34" charset="-120"/>
              </a:rPr>
              <a:t>＋通信経路</a:t>
            </a:r>
            <a:endParaRPr lang="en-US" sz="1000" dirty="0"/>
          </a:p>
        </p:txBody>
      </p:sp>
      <p:sp>
        <p:nvSpPr>
          <p:cNvPr id="35" name="Text 33"/>
          <p:cNvSpPr txBox="1"/>
          <p:nvPr/>
        </p:nvSpPr>
        <p:spPr>
          <a:xfrm>
            <a:off x="7863840" y="2468880"/>
            <a:ext cx="228600" cy="640080"/>
          </a:xfrm>
          <a:prstGeom prst="rect">
            <a:avLst/>
          </a:prstGeom>
          <a:noFill/>
          <a:ln/>
        </p:spPr>
        <p:txBody>
          <a:bodyPr wrap="square" lIns="0" tIns="0" rIns="0" bIns="0" rtlCol="0" anchor="ctr"/>
          <a:lstStyle/>
          <a:p>
            <a:pPr marL="0" indent="0" algn="ctr">
              <a:buNone/>
            </a:pPr>
            <a:r>
              <a:rPr lang="en-US" sz="1200" dirty="0">
                <a:solidFill>
                  <a:srgbClr val="9A9A9A"/>
                </a:solidFill>
                <a:latin typeface="Arial" pitchFamily="34" charset="0"/>
                <a:ea typeface="Arial" pitchFamily="34" charset="-122"/>
                <a:cs typeface="Arial" pitchFamily="34" charset="-120"/>
              </a:rPr>
              <a:t>▶</a:t>
            </a:r>
            <a:endParaRPr lang="en-US" sz="1200" dirty="0"/>
          </a:p>
        </p:txBody>
      </p:sp>
      <p:sp>
        <p:nvSpPr>
          <p:cNvPr id="36" name="Shape 34"/>
          <p:cNvSpPr/>
          <p:nvPr/>
        </p:nvSpPr>
        <p:spPr>
          <a:xfrm>
            <a:off x="8138160" y="2468880"/>
            <a:ext cx="1417320" cy="640080"/>
          </a:xfrm>
          <a:prstGeom prst="roundRect">
            <a:avLst>
              <a:gd name="adj" fmla="val 14286"/>
            </a:avLst>
          </a:prstGeom>
          <a:solidFill>
            <a:srgbClr val="FFFFFF"/>
          </a:solidFill>
          <a:ln w="12700">
            <a:solidFill>
              <a:srgbClr val="D9D9D9"/>
            </a:solidFill>
            <a:prstDash val="solid"/>
          </a:ln>
        </p:spPr>
        <p:txBody>
          <a:bodyPr/>
          <a:lstStyle/>
          <a:p>
            <a:endParaRPr lang="ja-JP" altLang="en-US"/>
          </a:p>
        </p:txBody>
      </p:sp>
      <p:sp>
        <p:nvSpPr>
          <p:cNvPr id="37" name="Text 35"/>
          <p:cNvSpPr txBox="1"/>
          <p:nvPr/>
        </p:nvSpPr>
        <p:spPr>
          <a:xfrm>
            <a:off x="8138160" y="2468880"/>
            <a:ext cx="1417320" cy="640080"/>
          </a:xfrm>
          <a:prstGeom prst="rect">
            <a:avLst/>
          </a:prstGeom>
          <a:noFill/>
          <a:ln/>
        </p:spPr>
        <p:txBody>
          <a:bodyPr wrap="square" lIns="0" tIns="0" rIns="0" bIns="0" rtlCol="0" anchor="ctr"/>
          <a:lstStyle/>
          <a:p>
            <a:pPr marL="0" indent="0" algn="ctr">
              <a:buNone/>
            </a:pPr>
            <a:r>
              <a:rPr lang="en-US" sz="1000" dirty="0">
                <a:solidFill>
                  <a:srgbClr val="1A1A1A"/>
                </a:solidFill>
                <a:latin typeface="Meiryo" pitchFamily="34" charset="0"/>
                <a:ea typeface="Meiryo" pitchFamily="34" charset="-122"/>
                <a:cs typeface="Meiryo" pitchFamily="34" charset="-120"/>
              </a:rPr>
              <a:t>劣化した</a:t>
            </a:r>
            <a:endParaRPr lang="en-US" sz="1000" dirty="0"/>
          </a:p>
          <a:p>
            <a:pPr marL="0" indent="0" algn="ctr">
              <a:buNone/>
            </a:pPr>
            <a:r>
              <a:rPr lang="en-US" sz="1000" dirty="0">
                <a:solidFill>
                  <a:srgbClr val="1A1A1A"/>
                </a:solidFill>
                <a:latin typeface="Meiryo" pitchFamily="34" charset="0"/>
                <a:ea typeface="Meiryo" pitchFamily="34" charset="-122"/>
                <a:cs typeface="Meiryo" pitchFamily="34" charset="-120"/>
              </a:rPr>
              <a:t>音声</a:t>
            </a:r>
            <a:endParaRPr lang="en-US" sz="1000" dirty="0"/>
          </a:p>
        </p:txBody>
      </p:sp>
      <p:sp>
        <p:nvSpPr>
          <p:cNvPr id="38" name="Text 36"/>
          <p:cNvSpPr txBox="1"/>
          <p:nvPr/>
        </p:nvSpPr>
        <p:spPr>
          <a:xfrm>
            <a:off x="9601200" y="2468880"/>
            <a:ext cx="228600" cy="640080"/>
          </a:xfrm>
          <a:prstGeom prst="rect">
            <a:avLst/>
          </a:prstGeom>
          <a:noFill/>
          <a:ln/>
        </p:spPr>
        <p:txBody>
          <a:bodyPr wrap="square" lIns="0" tIns="0" rIns="0" bIns="0" rtlCol="0" anchor="ctr"/>
          <a:lstStyle/>
          <a:p>
            <a:pPr marL="0" indent="0" algn="ctr">
              <a:buNone/>
            </a:pPr>
            <a:r>
              <a:rPr lang="en-US" sz="1200" dirty="0">
                <a:solidFill>
                  <a:srgbClr val="9A9A9A"/>
                </a:solidFill>
                <a:latin typeface="Arial" pitchFamily="34" charset="0"/>
                <a:ea typeface="Arial" pitchFamily="34" charset="-122"/>
                <a:cs typeface="Arial" pitchFamily="34" charset="-120"/>
              </a:rPr>
              <a:t>▶</a:t>
            </a:r>
            <a:endParaRPr lang="en-US" sz="1200" dirty="0"/>
          </a:p>
        </p:txBody>
      </p:sp>
      <p:sp>
        <p:nvSpPr>
          <p:cNvPr id="39" name="Shape 37"/>
          <p:cNvSpPr/>
          <p:nvPr/>
        </p:nvSpPr>
        <p:spPr>
          <a:xfrm>
            <a:off x="9875520" y="2468880"/>
            <a:ext cx="1737360" cy="640080"/>
          </a:xfrm>
          <a:prstGeom prst="roundRect">
            <a:avLst>
              <a:gd name="adj" fmla="val 14286"/>
            </a:avLst>
          </a:prstGeom>
          <a:solidFill>
            <a:srgbClr val="C8102E"/>
          </a:solidFill>
          <a:ln w="12700">
            <a:solidFill>
              <a:srgbClr val="C8102E"/>
            </a:solidFill>
            <a:prstDash val="solid"/>
          </a:ln>
        </p:spPr>
        <p:txBody>
          <a:bodyPr/>
          <a:lstStyle/>
          <a:p>
            <a:endParaRPr lang="ja-JP" altLang="en-US"/>
          </a:p>
        </p:txBody>
      </p:sp>
      <p:sp>
        <p:nvSpPr>
          <p:cNvPr id="40" name="Text 38"/>
          <p:cNvSpPr txBox="1"/>
          <p:nvPr/>
        </p:nvSpPr>
        <p:spPr>
          <a:xfrm>
            <a:off x="9875520" y="2468880"/>
            <a:ext cx="1737360" cy="640080"/>
          </a:xfrm>
          <a:prstGeom prst="rect">
            <a:avLst/>
          </a:prstGeom>
          <a:noFill/>
          <a:ln/>
        </p:spPr>
        <p:txBody>
          <a:bodyPr wrap="square" lIns="0" tIns="0" rIns="0" bIns="0" rtlCol="0" anchor="ctr"/>
          <a:lstStyle/>
          <a:p>
            <a:pPr marL="0" indent="0" algn="ctr">
              <a:buNone/>
            </a:pPr>
            <a:r>
              <a:rPr lang="en-US" sz="1000" b="1" dirty="0">
                <a:solidFill>
                  <a:srgbClr val="FFFFFF"/>
                </a:solidFill>
                <a:latin typeface="Meiryo" pitchFamily="34" charset="0"/>
                <a:ea typeface="Meiryo" pitchFamily="34" charset="-122"/>
                <a:cs typeface="Meiryo" pitchFamily="34" charset="-120"/>
              </a:rPr>
              <a:t>POLQA</a:t>
            </a:r>
            <a:endParaRPr lang="en-US" sz="1000" dirty="0"/>
          </a:p>
          <a:p>
            <a:pPr marL="0" indent="0" algn="ctr">
              <a:buNone/>
            </a:pPr>
            <a:r>
              <a:rPr lang="en-US" sz="1000" b="1" dirty="0">
                <a:solidFill>
                  <a:srgbClr val="FFFFFF"/>
                </a:solidFill>
                <a:latin typeface="Meiryo" pitchFamily="34" charset="0"/>
                <a:ea typeface="Meiryo" pitchFamily="34" charset="-122"/>
                <a:cs typeface="Meiryo" pitchFamily="34" charset="-120"/>
              </a:rPr>
              <a:t>聴覚モデルで比較</a:t>
            </a:r>
            <a:endParaRPr lang="en-US" sz="1000" dirty="0"/>
          </a:p>
        </p:txBody>
      </p:sp>
      <p:sp>
        <p:nvSpPr>
          <p:cNvPr id="41" name="Text 39"/>
          <p:cNvSpPr txBox="1"/>
          <p:nvPr/>
        </p:nvSpPr>
        <p:spPr>
          <a:xfrm>
            <a:off x="9875520" y="3127248"/>
            <a:ext cx="1737360" cy="274320"/>
          </a:xfrm>
          <a:prstGeom prst="rect">
            <a:avLst/>
          </a:prstGeom>
          <a:noFill/>
          <a:ln/>
        </p:spPr>
        <p:txBody>
          <a:bodyPr wrap="square" lIns="0" tIns="0" rIns="0" bIns="0" rtlCol="0" anchor="ctr"/>
          <a:lstStyle/>
          <a:p>
            <a:pPr marL="0" indent="0" algn="ctr">
              <a:buNone/>
            </a:pPr>
            <a:r>
              <a:rPr lang="en-US" sz="1000" b="1" dirty="0">
                <a:solidFill>
                  <a:srgbClr val="C8102E"/>
                </a:solidFill>
                <a:latin typeface="Meiryo" pitchFamily="34" charset="0"/>
                <a:ea typeface="Meiryo" pitchFamily="34" charset="-122"/>
                <a:cs typeface="Meiryo" pitchFamily="34" charset="-120"/>
              </a:rPr>
              <a:t>↓ MOS 1.0〜5.0</a:t>
            </a:r>
            <a:endParaRPr lang="en-US" sz="1000" dirty="0"/>
          </a:p>
        </p:txBody>
      </p:sp>
      <p:sp>
        <p:nvSpPr>
          <p:cNvPr id="42" name="Text 40"/>
          <p:cNvSpPr txBox="1"/>
          <p:nvPr/>
        </p:nvSpPr>
        <p:spPr>
          <a:xfrm>
            <a:off x="4663440" y="3520440"/>
            <a:ext cx="6949440" cy="1737360"/>
          </a:xfrm>
          <a:prstGeom prst="rect">
            <a:avLst/>
          </a:prstGeom>
          <a:noFill/>
          <a:ln/>
        </p:spPr>
        <p:txBody>
          <a:bodyPr wrap="square" rtlCol="0" anchor="t"/>
          <a:lstStyle/>
          <a:p>
            <a:pPr marL="342900" indent="-342900">
              <a:spcAft>
                <a:spcPts val="400"/>
              </a:spcAft>
              <a:buSzPct val="100000"/>
              <a:buChar char="•"/>
            </a:pPr>
            <a:r>
              <a:rPr lang="en-US" sz="1150" dirty="0">
                <a:solidFill>
                  <a:srgbClr val="1A1A1A"/>
                </a:solidFill>
                <a:latin typeface="Meiryo" pitchFamily="34" charset="0"/>
                <a:ea typeface="Meiryo" pitchFamily="34" charset="-122"/>
                <a:cs typeface="Meiryo" pitchFamily="34" charset="-120"/>
              </a:rPr>
              <a:t>被験者を集めずに、人が聴いた感覚に近い評価を再現性よく得られる</a:t>
            </a:r>
            <a:endParaRPr lang="en-US" sz="1150" dirty="0"/>
          </a:p>
          <a:p>
            <a:pPr marL="342900" indent="-342900">
              <a:spcAft>
                <a:spcPts val="400"/>
              </a:spcAft>
              <a:buSzPct val="100000"/>
              <a:buChar char="•"/>
            </a:pPr>
            <a:r>
              <a:rPr lang="en-US" sz="1150" dirty="0">
                <a:solidFill>
                  <a:srgbClr val="1A1A1A"/>
                </a:solidFill>
                <a:latin typeface="Meiryo" pitchFamily="34" charset="0"/>
                <a:ea typeface="Meiryo" pitchFamily="34" charset="-122"/>
                <a:cs typeface="Meiryo" pitchFamily="34" charset="-120"/>
              </a:rPr>
              <a:t>人間の聴覚・認知モデルを組み込んだアルゴリズムで、参照音声と劣化音声を細かく比較</a:t>
            </a:r>
            <a:endParaRPr lang="en-US" sz="1150" dirty="0"/>
          </a:p>
          <a:p>
            <a:pPr marL="342900" indent="-342900">
              <a:spcAft>
                <a:spcPts val="400"/>
              </a:spcAft>
              <a:buSzPct val="100000"/>
              <a:buChar char="•"/>
            </a:pPr>
            <a:r>
              <a:rPr lang="en-US" sz="1150" dirty="0">
                <a:solidFill>
                  <a:srgbClr val="1A1A1A"/>
                </a:solidFill>
                <a:latin typeface="Meiryo" pitchFamily="34" charset="0"/>
                <a:ea typeface="Meiryo" pitchFamily="34" charset="-122"/>
                <a:cs typeface="Meiryo" pitchFamily="34" charset="-120"/>
              </a:rPr>
              <a:t>符号化の歪み・ノイズ混入・音飛び・クリッピングなど、デジタル通信特有の劣化を検知</a:t>
            </a:r>
            <a:endParaRPr lang="en-US" sz="1150" dirty="0"/>
          </a:p>
          <a:p>
            <a:pPr marL="342900" indent="-342900">
              <a:spcAft>
                <a:spcPts val="400"/>
              </a:spcAft>
              <a:buSzPct val="100000"/>
              <a:buChar char="•"/>
            </a:pPr>
            <a:r>
              <a:rPr lang="en-US" sz="1150" dirty="0">
                <a:solidFill>
                  <a:srgbClr val="1A1A1A"/>
                </a:solidFill>
                <a:latin typeface="Meiryo" pitchFamily="34" charset="0"/>
                <a:ea typeface="Meiryo" pitchFamily="34" charset="-122"/>
                <a:cs typeface="Meiryo" pitchFamily="34" charset="-120"/>
              </a:rPr>
              <a:t>Bluetooth 機器や VoLTE／VoIP など、現代の音声通信の音質ベンチマークに広く使用</a:t>
            </a:r>
            <a:endParaRPr lang="en-US" sz="1150" dirty="0"/>
          </a:p>
          <a:p>
            <a:pPr marL="342900" indent="-342900">
              <a:spcAft>
                <a:spcPts val="400"/>
              </a:spcAft>
              <a:buSzPct val="100000"/>
              <a:buChar char="•"/>
            </a:pPr>
            <a:r>
              <a:rPr lang="en-US" sz="1150" dirty="0">
                <a:solidFill>
                  <a:srgbClr val="1A1A1A"/>
                </a:solidFill>
                <a:latin typeface="Meiryo" pitchFamily="34" charset="0"/>
                <a:ea typeface="Meiryo" pitchFamily="34" charset="-122"/>
                <a:cs typeface="Meiryo" pitchFamily="34" charset="-120"/>
              </a:rPr>
              <a:t>前世代の PESQ（P.862・〜3.4kHz）に対し、広帯域〜フルバンド（〜14kHz）や最新コーデックに対応</a:t>
            </a:r>
            <a:endParaRPr lang="en-US" sz="1150" dirty="0"/>
          </a:p>
        </p:txBody>
      </p:sp>
      <p:sp>
        <p:nvSpPr>
          <p:cNvPr id="43" name="Shape 41"/>
          <p:cNvSpPr/>
          <p:nvPr/>
        </p:nvSpPr>
        <p:spPr>
          <a:xfrm>
            <a:off x="4663440" y="5349240"/>
            <a:ext cx="6949440" cy="777240"/>
          </a:xfrm>
          <a:prstGeom prst="roundRect">
            <a:avLst>
              <a:gd name="adj" fmla="val 11765"/>
            </a:avLst>
          </a:prstGeom>
          <a:solidFill>
            <a:srgbClr val="F3F3F3"/>
          </a:solidFill>
          <a:ln w="12700">
            <a:solidFill>
              <a:srgbClr val="F3F3F3"/>
            </a:solidFill>
            <a:prstDash val="solid"/>
          </a:ln>
        </p:spPr>
        <p:txBody>
          <a:bodyPr/>
          <a:lstStyle/>
          <a:p>
            <a:endParaRPr lang="ja-JP" altLang="en-US"/>
          </a:p>
        </p:txBody>
      </p:sp>
      <p:sp>
        <p:nvSpPr>
          <p:cNvPr id="44" name="Text 42"/>
          <p:cNvSpPr txBox="1"/>
          <p:nvPr/>
        </p:nvSpPr>
        <p:spPr>
          <a:xfrm>
            <a:off x="4846320" y="5349240"/>
            <a:ext cx="6583680" cy="777240"/>
          </a:xfrm>
          <a:prstGeom prst="rect">
            <a:avLst/>
          </a:prstGeom>
          <a:noFill/>
          <a:ln/>
        </p:spPr>
        <p:txBody>
          <a:bodyPr wrap="square" lIns="0" tIns="0" rIns="0" bIns="0" rtlCol="0" anchor="ctr"/>
          <a:lstStyle/>
          <a:p>
            <a:pPr marL="0" indent="0">
              <a:buNone/>
            </a:pPr>
            <a:r>
              <a:rPr lang="en-US" sz="1150" b="1" dirty="0">
                <a:solidFill>
                  <a:srgbClr val="1A1A1A"/>
                </a:solidFill>
                <a:latin typeface="Meiryo" pitchFamily="34" charset="0"/>
                <a:ea typeface="Meiryo" pitchFamily="34" charset="-122"/>
                <a:cs typeface="Meiryo" pitchFamily="34" charset="-120"/>
              </a:rPr>
              <a:t>前ページの見方：</a:t>
            </a:r>
            <a:r>
              <a:rPr lang="en-US" sz="1150" dirty="0">
                <a:solidFill>
                  <a:srgbClr val="1A1A1A"/>
                </a:solidFill>
                <a:latin typeface="Meiryo" pitchFamily="34" charset="0"/>
                <a:ea typeface="Meiryo" pitchFamily="34" charset="-122"/>
                <a:cs typeface="Meiryo" pitchFamily="34" charset="-120"/>
              </a:rPr>
              <a:t>75dB の騒音下では VEXA 2.17 が OpenComm2 1.74 を上回りました。どちらも「悪い」寄りの数値ですが、これは騒音そのものが減点されるためで、比べるべきは両機の差です。</a:t>
            </a:r>
            <a:endParaRPr lang="en-US" sz="1150" dirty="0"/>
          </a:p>
        </p:txBody>
      </p:sp>
      <p:sp>
        <p:nvSpPr>
          <p:cNvPr id="45" name="Text 43"/>
          <p:cNvSpPr txBox="1"/>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9A9A"/>
                </a:solidFill>
                <a:latin typeface="Meiryo" pitchFamily="34" charset="0"/>
                <a:ea typeface="Meiryo" pitchFamily="34" charset="-122"/>
                <a:cs typeface="Meiryo" pitchFamily="34" charset="-120"/>
              </a:rPr>
              <a:t>VEXA vs 骨伝導ヘッドセット 比較資料  |  幹開発株式会社</a:t>
            </a:r>
            <a:endParaRPr lang="en-US" sz="900" dirty="0"/>
          </a:p>
        </p:txBody>
      </p:sp>
      <p:sp>
        <p:nvSpPr>
          <p:cNvPr id="46" name="Text 44"/>
          <p:cNvSpPr txBox="1"/>
          <p:nvPr/>
        </p:nvSpPr>
        <p:spPr>
          <a:xfrm>
            <a:off x="11155680" y="6446520"/>
            <a:ext cx="457200" cy="274320"/>
          </a:xfrm>
          <a:prstGeom prst="rect">
            <a:avLst/>
          </a:prstGeom>
          <a:noFill/>
          <a:ln/>
        </p:spPr>
        <p:txBody>
          <a:bodyPr wrap="square" lIns="0" tIns="0" rIns="0" bIns="0" rtlCol="0" anchor="ctr"/>
          <a:lstStyle/>
          <a:p>
            <a:pPr marL="0" indent="0" algn="r">
              <a:buNone/>
            </a:pPr>
            <a:r>
              <a:rPr lang="en-US" sz="900" dirty="0">
                <a:solidFill>
                  <a:srgbClr val="9A9A9A"/>
                </a:solidFill>
                <a:latin typeface="Meiryo" pitchFamily="34" charset="0"/>
                <a:ea typeface="Meiryo" pitchFamily="34" charset="-122"/>
                <a:cs typeface="Meiryo"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1A1A1A"/>
                </a:solidFill>
                <a:latin typeface="Meiryo" pitchFamily="34" charset="0"/>
                <a:ea typeface="Meiryo" pitchFamily="34" charset="-122"/>
                <a:cs typeface="Meiryo" pitchFamily="34" charset="-120"/>
              </a:rPr>
              <a:t>レシーバー（受話部）の違い</a:t>
            </a:r>
            <a:endParaRPr lang="en-US" sz="3000" dirty="0"/>
          </a:p>
        </p:txBody>
      </p:sp>
      <p:sp>
        <p:nvSpPr>
          <p:cNvPr id="3" name="Text 1"/>
          <p:cNvSpPr txBox="1"/>
          <p:nvPr/>
        </p:nvSpPr>
        <p:spPr>
          <a:xfrm>
            <a:off x="548640" y="1005840"/>
            <a:ext cx="11064240" cy="365760"/>
          </a:xfrm>
          <a:prstGeom prst="rect">
            <a:avLst/>
          </a:prstGeom>
          <a:noFill/>
          <a:ln/>
        </p:spPr>
        <p:txBody>
          <a:bodyPr wrap="square" lIns="0" tIns="0" rIns="0" bIns="0" rtlCol="0" anchor="ctr"/>
          <a:lstStyle/>
          <a:p>
            <a:pPr marL="0" indent="0">
              <a:buNone/>
            </a:pPr>
            <a:r>
              <a:rPr lang="en-US" sz="1400" dirty="0">
                <a:solidFill>
                  <a:srgbClr val="5A5A5A"/>
                </a:solidFill>
                <a:latin typeface="Meiryo" pitchFamily="34" charset="0"/>
                <a:ea typeface="Meiryo" pitchFamily="34" charset="-122"/>
                <a:cs typeface="Meiryo" pitchFamily="34" charset="-120"/>
              </a:rPr>
              <a:t>耳を塞がないのは同じ。音の「届け方」が違います</a:t>
            </a:r>
            <a:endParaRPr lang="en-US" sz="1400" dirty="0"/>
          </a:p>
        </p:txBody>
      </p:sp>
      <p:sp>
        <p:nvSpPr>
          <p:cNvPr id="4" name="Shape 2"/>
          <p:cNvSpPr/>
          <p:nvPr/>
        </p:nvSpPr>
        <p:spPr>
          <a:xfrm>
            <a:off x="548640" y="1600200"/>
            <a:ext cx="274320" cy="274320"/>
          </a:xfrm>
          <a:prstGeom prst="ellipse">
            <a:avLst/>
          </a:prstGeom>
          <a:solidFill>
            <a:srgbClr val="C8102E"/>
          </a:solidFill>
          <a:ln/>
        </p:spPr>
        <p:txBody>
          <a:bodyPr/>
          <a:lstStyle/>
          <a:p>
            <a:endParaRPr lang="ja-JP" altLang="en-US"/>
          </a:p>
        </p:txBody>
      </p:sp>
      <p:sp>
        <p:nvSpPr>
          <p:cNvPr id="5" name="Text 3"/>
          <p:cNvSpPr txBox="1"/>
          <p:nvPr/>
        </p:nvSpPr>
        <p:spPr>
          <a:xfrm>
            <a:off x="914400" y="1554480"/>
            <a:ext cx="5120640" cy="365760"/>
          </a:xfrm>
          <a:prstGeom prst="rect">
            <a:avLst/>
          </a:prstGeom>
          <a:noFill/>
          <a:ln/>
        </p:spPr>
        <p:txBody>
          <a:bodyPr wrap="square" lIns="0" tIns="0" rIns="0" bIns="0" rtlCol="0" anchor="ctr"/>
          <a:lstStyle/>
          <a:p>
            <a:pPr marL="0" indent="0">
              <a:buNone/>
            </a:pPr>
            <a:r>
              <a:rPr lang="en-US" sz="1600" b="1" dirty="0">
                <a:solidFill>
                  <a:srgbClr val="1A1A1A"/>
                </a:solidFill>
                <a:latin typeface="Meiryo" pitchFamily="34" charset="0"/>
                <a:ea typeface="Meiryo" pitchFamily="34" charset="-122"/>
                <a:cs typeface="Meiryo" pitchFamily="34" charset="-120"/>
              </a:rPr>
              <a:t>VEXA ― エアー伝導（小型スピーカー）</a:t>
            </a:r>
            <a:endParaRPr lang="en-US" sz="1600" dirty="0"/>
          </a:p>
        </p:txBody>
      </p:sp>
      <p:pic>
        <p:nvPicPr>
          <p:cNvPr id="6" name="Image 0" descr="/tmp/claude-0/-home-claude/4a688268-d9c9-5c4a-9d22-4d8b0278a1ff/scratchpad/assets/rcv_vexa.jpg"/>
          <p:cNvPicPr>
            <a:picLocks noChangeAspect="1"/>
          </p:cNvPicPr>
          <p:nvPr/>
        </p:nvPicPr>
        <p:blipFill>
          <a:blip r:embed="rId3"/>
          <a:stretch>
            <a:fillRect/>
          </a:stretch>
        </p:blipFill>
        <p:spPr>
          <a:xfrm>
            <a:off x="548640" y="2011680"/>
            <a:ext cx="5394960" cy="2468880"/>
          </a:xfrm>
          <a:prstGeom prst="rect">
            <a:avLst/>
          </a:prstGeom>
        </p:spPr>
      </p:pic>
      <p:sp>
        <p:nvSpPr>
          <p:cNvPr id="7" name="Text 4"/>
          <p:cNvSpPr txBox="1"/>
          <p:nvPr/>
        </p:nvSpPr>
        <p:spPr>
          <a:xfrm>
            <a:off x="548640" y="4498848"/>
            <a:ext cx="5394960" cy="228600"/>
          </a:xfrm>
          <a:prstGeom prst="rect">
            <a:avLst/>
          </a:prstGeom>
          <a:noFill/>
          <a:ln/>
        </p:spPr>
        <p:txBody>
          <a:bodyPr wrap="square" lIns="0" tIns="0" rIns="0" bIns="0" rtlCol="0" anchor="ctr"/>
          <a:lstStyle/>
          <a:p>
            <a:pPr marL="0" indent="0">
              <a:buNone/>
            </a:pPr>
            <a:r>
              <a:rPr lang="en-US" sz="900" dirty="0">
                <a:solidFill>
                  <a:srgbClr val="9A9A9A"/>
                </a:solidFill>
                <a:latin typeface="Meiryo" pitchFamily="34" charset="0"/>
                <a:ea typeface="Meiryo" pitchFamily="34" charset="-122"/>
                <a:cs typeface="Meiryo" pitchFamily="34" charset="-120"/>
              </a:rPr>
              <a:t>耳の前に来るスピーカー面。メッシュの音孔から空気で音を届ける</a:t>
            </a:r>
            <a:endParaRPr lang="en-US" sz="900" dirty="0"/>
          </a:p>
        </p:txBody>
      </p:sp>
      <p:sp>
        <p:nvSpPr>
          <p:cNvPr id="8" name="Text 5"/>
          <p:cNvSpPr txBox="1"/>
          <p:nvPr/>
        </p:nvSpPr>
        <p:spPr>
          <a:xfrm>
            <a:off x="548640" y="4754880"/>
            <a:ext cx="5394960" cy="1645920"/>
          </a:xfrm>
          <a:prstGeom prst="rect">
            <a:avLst/>
          </a:prstGeom>
          <a:noFill/>
          <a:ln/>
        </p:spPr>
        <p:txBody>
          <a:bodyPr wrap="square" rtlCol="0" anchor="t"/>
          <a:lstStyle/>
          <a:p>
            <a:pPr marL="342900" indent="-342900">
              <a:spcAft>
                <a:spcPts val="200"/>
              </a:spcAft>
              <a:buSzPct val="100000"/>
              <a:buChar char="•"/>
            </a:pPr>
            <a:r>
              <a:rPr lang="en-US" sz="1100" dirty="0">
                <a:solidFill>
                  <a:srgbClr val="1A1A1A"/>
                </a:solidFill>
                <a:latin typeface="Meiryo" pitchFamily="34" charset="0"/>
                <a:ea typeface="Meiryo" pitchFamily="34" charset="-122"/>
                <a:cs typeface="Meiryo" pitchFamily="34" charset="-120"/>
              </a:rPr>
              <a:t>耳の前に置いたダイナミック型スピーカーから、空気を通して音を届けます</a:t>
            </a:r>
            <a:endParaRPr lang="en-US" sz="1100" dirty="0"/>
          </a:p>
          <a:p>
            <a:pPr marL="342900" indent="-342900">
              <a:spcAft>
                <a:spcPts val="200"/>
              </a:spcAft>
              <a:buSzPct val="100000"/>
              <a:buChar char="•"/>
            </a:pPr>
            <a:r>
              <a:rPr lang="en-US" sz="1100" dirty="0">
                <a:solidFill>
                  <a:srgbClr val="1A1A1A"/>
                </a:solidFill>
                <a:latin typeface="Meiryo" pitchFamily="34" charset="0"/>
                <a:ea typeface="Meiryo" pitchFamily="34" charset="-122"/>
                <a:cs typeface="Meiryo" pitchFamily="34" charset="-120"/>
              </a:rPr>
              <a:t>肌への圧着が不要なので、振動感・こそばゆさがなく長時間でも疲れにくい</a:t>
            </a:r>
            <a:endParaRPr lang="en-US" sz="1100" dirty="0"/>
          </a:p>
          <a:p>
            <a:pPr marL="342900" indent="-342900">
              <a:spcAft>
                <a:spcPts val="200"/>
              </a:spcAft>
              <a:buSzPct val="100000"/>
              <a:buChar char="•"/>
            </a:pPr>
            <a:r>
              <a:rPr lang="en-US" sz="1100" dirty="0">
                <a:solidFill>
                  <a:srgbClr val="1A1A1A"/>
                </a:solidFill>
                <a:latin typeface="Meiryo" pitchFamily="34" charset="0"/>
                <a:ea typeface="Meiryo" pitchFamily="34" charset="-122"/>
                <a:cs typeface="Meiryo" pitchFamily="34" charset="-120"/>
              </a:rPr>
              <a:t>装着位置が少しずれても聞こえ方が変わりにくい</a:t>
            </a:r>
            <a:endParaRPr lang="en-US" sz="1100" dirty="0"/>
          </a:p>
          <a:p>
            <a:pPr marL="342900" indent="-342900">
              <a:spcAft>
                <a:spcPts val="200"/>
              </a:spcAft>
              <a:buSzPct val="100000"/>
              <a:buChar char="•"/>
            </a:pPr>
            <a:r>
              <a:rPr lang="en-US" sz="1100" dirty="0">
                <a:solidFill>
                  <a:srgbClr val="1A1A1A"/>
                </a:solidFill>
                <a:latin typeface="Meiryo" pitchFamily="34" charset="0"/>
                <a:ea typeface="Meiryo" pitchFamily="34" charset="-122"/>
                <a:cs typeface="Meiryo" pitchFamily="34" charset="-120"/>
              </a:rPr>
              <a:t>通話専用に受話EQをチューニング。相手の声が聞き取りやすい帯域を重視</a:t>
            </a:r>
            <a:endParaRPr lang="en-US" sz="1100" dirty="0"/>
          </a:p>
          <a:p>
            <a:pPr marL="342900" indent="-342900">
              <a:spcAft>
                <a:spcPts val="200"/>
              </a:spcAft>
              <a:buSzPct val="100000"/>
              <a:buChar char="•"/>
            </a:pPr>
            <a:r>
              <a:rPr lang="en-US" sz="1100" b="1" dirty="0">
                <a:solidFill>
                  <a:srgbClr val="C8102E"/>
                </a:solidFill>
                <a:latin typeface="Meiryo" pitchFamily="34" charset="0"/>
                <a:ea typeface="Meiryo" pitchFamily="34" charset="-122"/>
                <a:cs typeface="Meiryo" pitchFamily="34" charset="-120"/>
              </a:rPr>
              <a:t>→ 周囲の音も聞きながら、相手の声を自然に聞ける</a:t>
            </a:r>
            <a:endParaRPr lang="en-US" sz="1100" dirty="0"/>
          </a:p>
        </p:txBody>
      </p:sp>
      <p:sp>
        <p:nvSpPr>
          <p:cNvPr id="9" name="Shape 6"/>
          <p:cNvSpPr/>
          <p:nvPr/>
        </p:nvSpPr>
        <p:spPr>
          <a:xfrm>
            <a:off x="6263640" y="1600200"/>
            <a:ext cx="274320" cy="274320"/>
          </a:xfrm>
          <a:prstGeom prst="ellipse">
            <a:avLst/>
          </a:prstGeom>
          <a:solidFill>
            <a:srgbClr val="2F6FB0"/>
          </a:solidFill>
          <a:ln/>
        </p:spPr>
        <p:txBody>
          <a:bodyPr/>
          <a:lstStyle/>
          <a:p>
            <a:endParaRPr lang="ja-JP" altLang="en-US"/>
          </a:p>
        </p:txBody>
      </p:sp>
      <p:sp>
        <p:nvSpPr>
          <p:cNvPr id="10" name="Text 7"/>
          <p:cNvSpPr txBox="1"/>
          <p:nvPr/>
        </p:nvSpPr>
        <p:spPr>
          <a:xfrm>
            <a:off x="6629400" y="1554480"/>
            <a:ext cx="5120640" cy="365760"/>
          </a:xfrm>
          <a:prstGeom prst="rect">
            <a:avLst/>
          </a:prstGeom>
          <a:noFill/>
          <a:ln/>
        </p:spPr>
        <p:txBody>
          <a:bodyPr wrap="square" lIns="0" tIns="0" rIns="0" bIns="0" rtlCol="0" anchor="ctr"/>
          <a:lstStyle/>
          <a:p>
            <a:pPr marL="0" indent="0">
              <a:buNone/>
            </a:pPr>
            <a:r>
              <a:rPr lang="en-US" sz="1600" b="1" dirty="0">
                <a:solidFill>
                  <a:srgbClr val="1A1A1A"/>
                </a:solidFill>
                <a:latin typeface="Meiryo" pitchFamily="34" charset="0"/>
                <a:ea typeface="Meiryo" pitchFamily="34" charset="-122"/>
                <a:cs typeface="Meiryo" pitchFamily="34" charset="-120"/>
              </a:rPr>
              <a:t>OpenComm2 ― 骨伝導（振動子）</a:t>
            </a:r>
            <a:endParaRPr lang="en-US" sz="1600" dirty="0"/>
          </a:p>
        </p:txBody>
      </p:sp>
      <p:pic>
        <p:nvPicPr>
          <p:cNvPr id="11" name="Image 1" descr="/tmp/claude-0/-home-claude/4a688268-d9c9-5c4a-9d22-4d8b0278a1ff/scratchpad/assets/rcv_shokz.jpg"/>
          <p:cNvPicPr>
            <a:picLocks noChangeAspect="1"/>
          </p:cNvPicPr>
          <p:nvPr/>
        </p:nvPicPr>
        <p:blipFill>
          <a:blip r:embed="rId4"/>
          <a:stretch>
            <a:fillRect/>
          </a:stretch>
        </p:blipFill>
        <p:spPr>
          <a:xfrm>
            <a:off x="6263640" y="2011680"/>
            <a:ext cx="5394960" cy="2468880"/>
          </a:xfrm>
          <a:prstGeom prst="rect">
            <a:avLst/>
          </a:prstGeom>
        </p:spPr>
      </p:pic>
      <p:sp>
        <p:nvSpPr>
          <p:cNvPr id="12" name="Text 8"/>
          <p:cNvSpPr txBox="1"/>
          <p:nvPr/>
        </p:nvSpPr>
        <p:spPr>
          <a:xfrm>
            <a:off x="6263640" y="4498848"/>
            <a:ext cx="5394960" cy="228600"/>
          </a:xfrm>
          <a:prstGeom prst="rect">
            <a:avLst/>
          </a:prstGeom>
          <a:noFill/>
          <a:ln/>
        </p:spPr>
        <p:txBody>
          <a:bodyPr wrap="square" lIns="0" tIns="0" rIns="0" bIns="0" rtlCol="0" anchor="ctr"/>
          <a:lstStyle/>
          <a:p>
            <a:pPr marL="0" indent="0">
              <a:buNone/>
            </a:pPr>
            <a:r>
              <a:rPr lang="en-US" sz="900" dirty="0">
                <a:solidFill>
                  <a:srgbClr val="9A9A9A"/>
                </a:solidFill>
                <a:latin typeface="Meiryo" pitchFamily="34" charset="0"/>
                <a:ea typeface="Meiryo" pitchFamily="34" charset="-122"/>
                <a:cs typeface="Meiryo" pitchFamily="34" charset="-120"/>
              </a:rPr>
              <a:t>こめかみに当てる振動子パッド。音孔はなく、密着させて骨に振動を伝える</a:t>
            </a:r>
            <a:endParaRPr lang="en-US" sz="900" dirty="0"/>
          </a:p>
        </p:txBody>
      </p:sp>
      <p:sp>
        <p:nvSpPr>
          <p:cNvPr id="13" name="Text 9"/>
          <p:cNvSpPr txBox="1"/>
          <p:nvPr/>
        </p:nvSpPr>
        <p:spPr>
          <a:xfrm>
            <a:off x="6263640" y="4754880"/>
            <a:ext cx="5394960" cy="1645920"/>
          </a:xfrm>
          <a:prstGeom prst="rect">
            <a:avLst/>
          </a:prstGeom>
          <a:noFill/>
          <a:ln/>
        </p:spPr>
        <p:txBody>
          <a:bodyPr wrap="square" rtlCol="0" anchor="t"/>
          <a:lstStyle/>
          <a:p>
            <a:pPr marL="342900" indent="-342900">
              <a:spcAft>
                <a:spcPts val="200"/>
              </a:spcAft>
              <a:buSzPct val="100000"/>
              <a:buChar char="•"/>
            </a:pPr>
            <a:r>
              <a:rPr lang="en-US" sz="1100" dirty="0">
                <a:solidFill>
                  <a:srgbClr val="1A1A1A"/>
                </a:solidFill>
                <a:latin typeface="Meiryo" pitchFamily="34" charset="0"/>
                <a:ea typeface="Meiryo" pitchFamily="34" charset="-122"/>
                <a:cs typeface="Meiryo" pitchFamily="34" charset="-120"/>
              </a:rPr>
              <a:t>こめかみに当てた振動子を振動させ、頬骨を通して内耳に音を伝えます</a:t>
            </a:r>
            <a:endParaRPr lang="en-US" sz="1100" dirty="0"/>
          </a:p>
          <a:p>
            <a:pPr marL="342900" indent="-342900">
              <a:spcAft>
                <a:spcPts val="200"/>
              </a:spcAft>
              <a:buSzPct val="100000"/>
              <a:buChar char="•"/>
            </a:pPr>
            <a:r>
              <a:rPr lang="en-US" sz="1100" dirty="0">
                <a:solidFill>
                  <a:srgbClr val="1A1A1A"/>
                </a:solidFill>
                <a:latin typeface="Meiryo" pitchFamily="34" charset="0"/>
                <a:ea typeface="Meiryo" pitchFamily="34" charset="-122"/>
                <a:cs typeface="Meiryo" pitchFamily="34" charset="-120"/>
              </a:rPr>
              <a:t>骨に密着させる必要があり、装着位置・締め付けで聞こえ方が変わります</a:t>
            </a:r>
            <a:endParaRPr lang="en-US" sz="1100" dirty="0"/>
          </a:p>
          <a:p>
            <a:pPr marL="342900" indent="-342900">
              <a:spcAft>
                <a:spcPts val="200"/>
              </a:spcAft>
              <a:buSzPct val="100000"/>
              <a:buChar char="•"/>
            </a:pPr>
            <a:r>
              <a:rPr lang="en-US" sz="1100" dirty="0">
                <a:solidFill>
                  <a:srgbClr val="1A1A1A"/>
                </a:solidFill>
                <a:latin typeface="Meiryo" pitchFamily="34" charset="0"/>
                <a:ea typeface="Meiryo" pitchFamily="34" charset="-122"/>
                <a:cs typeface="Meiryo" pitchFamily="34" charset="-120"/>
              </a:rPr>
              <a:t>音量を上げると振動感が増し、振動子からの音漏れも増える傾向があります</a:t>
            </a:r>
            <a:endParaRPr lang="en-US" sz="1100" dirty="0"/>
          </a:p>
          <a:p>
            <a:pPr marL="342900" indent="-342900">
              <a:spcAft>
                <a:spcPts val="200"/>
              </a:spcAft>
              <a:buSzPct val="100000"/>
              <a:buChar char="•"/>
            </a:pPr>
            <a:r>
              <a:rPr lang="en-US" sz="1100" dirty="0">
                <a:solidFill>
                  <a:srgbClr val="1A1A1A"/>
                </a:solidFill>
                <a:latin typeface="Meiryo" pitchFamily="34" charset="0"/>
                <a:ea typeface="Meiryo" pitchFamily="34" charset="-122"/>
                <a:cs typeface="Meiryo" pitchFamily="34" charset="-120"/>
              </a:rPr>
              <a:t>ヘルメットのあごひも・メガネのつるが振動子と重なる位置に注意</a:t>
            </a:r>
            <a:endParaRPr lang="en-US" sz="1100" dirty="0"/>
          </a:p>
          <a:p>
            <a:pPr marL="342900" indent="-342900">
              <a:spcAft>
                <a:spcPts val="200"/>
              </a:spcAft>
              <a:buSzPct val="100000"/>
              <a:buChar char="•"/>
            </a:pPr>
            <a:r>
              <a:rPr lang="en-US" sz="1100" b="1" dirty="0">
                <a:solidFill>
                  <a:srgbClr val="2F6FB0"/>
                </a:solidFill>
                <a:latin typeface="Meiryo" pitchFamily="34" charset="0"/>
                <a:ea typeface="Meiryo" pitchFamily="34" charset="-122"/>
                <a:cs typeface="Meiryo" pitchFamily="34" charset="-120"/>
              </a:rPr>
              <a:t>→ 聞こえ方は装着位置・密着度の影響を受けます</a:t>
            </a:r>
            <a:endParaRPr lang="en-US" sz="1100" dirty="0"/>
          </a:p>
        </p:txBody>
      </p:sp>
      <p:sp>
        <p:nvSpPr>
          <p:cNvPr id="14" name="Text 10"/>
          <p:cNvSpPr txBox="1"/>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9A9A"/>
                </a:solidFill>
                <a:latin typeface="Meiryo" pitchFamily="34" charset="0"/>
                <a:ea typeface="Meiryo" pitchFamily="34" charset="-122"/>
                <a:cs typeface="Meiryo" pitchFamily="34" charset="-120"/>
              </a:rPr>
              <a:t>VEXA vs 骨伝導ヘッドセット 比較資料  |  幹開発株式会社</a:t>
            </a:r>
            <a:endParaRPr lang="en-US" sz="900" dirty="0"/>
          </a:p>
        </p:txBody>
      </p:sp>
      <p:sp>
        <p:nvSpPr>
          <p:cNvPr id="15" name="Text 11"/>
          <p:cNvSpPr txBox="1"/>
          <p:nvPr/>
        </p:nvSpPr>
        <p:spPr>
          <a:xfrm>
            <a:off x="11155680" y="6446520"/>
            <a:ext cx="457200" cy="274320"/>
          </a:xfrm>
          <a:prstGeom prst="rect">
            <a:avLst/>
          </a:prstGeom>
          <a:noFill/>
          <a:ln/>
        </p:spPr>
        <p:txBody>
          <a:bodyPr wrap="square" lIns="0" tIns="0" rIns="0" bIns="0" rtlCol="0" anchor="ctr"/>
          <a:lstStyle/>
          <a:p>
            <a:pPr marL="0" indent="0" algn="r">
              <a:buNone/>
            </a:pPr>
            <a:r>
              <a:rPr lang="en-US" sz="900" dirty="0">
                <a:solidFill>
                  <a:srgbClr val="9A9A9A"/>
                </a:solidFill>
                <a:latin typeface="Meiryo" pitchFamily="34" charset="0"/>
                <a:ea typeface="Meiryo" pitchFamily="34" charset="-122"/>
                <a:cs typeface="Meiryo"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1A1A1A"/>
                </a:solidFill>
                <a:latin typeface="Meiryo" pitchFamily="34" charset="0"/>
                <a:ea typeface="Meiryo" pitchFamily="34" charset="-122"/>
                <a:cs typeface="Meiryo" pitchFamily="34" charset="-120"/>
              </a:rPr>
              <a:t>レシーバー聞き比べ ― 相手の声はどう聞こえるか</a:t>
            </a:r>
            <a:endParaRPr lang="en-US" sz="3000" dirty="0"/>
          </a:p>
        </p:txBody>
      </p:sp>
      <p:sp>
        <p:nvSpPr>
          <p:cNvPr id="3" name="Text 1"/>
          <p:cNvSpPr txBox="1"/>
          <p:nvPr/>
        </p:nvSpPr>
        <p:spPr>
          <a:xfrm>
            <a:off x="548640" y="1005840"/>
            <a:ext cx="11064240" cy="365760"/>
          </a:xfrm>
          <a:prstGeom prst="rect">
            <a:avLst/>
          </a:prstGeom>
          <a:noFill/>
          <a:ln/>
        </p:spPr>
        <p:txBody>
          <a:bodyPr wrap="square" lIns="0" tIns="0" rIns="0" bIns="0" rtlCol="0" anchor="ctr"/>
          <a:lstStyle/>
          <a:p>
            <a:pPr marL="0" indent="0">
              <a:buNone/>
            </a:pPr>
            <a:r>
              <a:rPr lang="en-US" sz="1400" dirty="0">
                <a:solidFill>
                  <a:srgbClr val="5A5A5A"/>
                </a:solidFill>
                <a:latin typeface="Meiryo" pitchFamily="34" charset="0"/>
                <a:ea typeface="Meiryo" pitchFamily="34" charset="-122"/>
                <a:cs typeface="Meiryo" pitchFamily="34" charset="-120"/>
              </a:rPr>
              <a:t>square／</a:t>
            </a:r>
            <a:r>
              <a:rPr lang="ja-JP" altLang="en-US" sz="1400" dirty="0">
                <a:solidFill>
                  <a:srgbClr val="5A5A5A"/>
                </a:solidFill>
                <a:latin typeface="Meiryo" pitchFamily="34" charset="0"/>
                <a:ea typeface="Meiryo" pitchFamily="34" charset="-122"/>
                <a:cs typeface="Meiryo" pitchFamily="34" charset="-120"/>
              </a:rPr>
              <a:t>無線機</a:t>
            </a:r>
            <a:r>
              <a:rPr lang="en-US" sz="1400" dirty="0" err="1">
                <a:solidFill>
                  <a:srgbClr val="5A5A5A"/>
                </a:solidFill>
                <a:latin typeface="Meiryo" pitchFamily="34" charset="0"/>
                <a:ea typeface="Meiryo" pitchFamily="34" charset="-122"/>
                <a:cs typeface="Meiryo" pitchFamily="34" charset="-120"/>
              </a:rPr>
              <a:t>から同じ音声を送り、ヘッドセットから出た音を録音した参考音源です。聞こえ方は実機の装着でご確認ください</a:t>
            </a:r>
            <a:endParaRPr lang="en-US" sz="1400" dirty="0"/>
          </a:p>
        </p:txBody>
      </p:sp>
      <p:sp>
        <p:nvSpPr>
          <p:cNvPr id="4" name="Shape 2"/>
          <p:cNvSpPr/>
          <p:nvPr/>
        </p:nvSpPr>
        <p:spPr>
          <a:xfrm>
            <a:off x="548640" y="1600200"/>
            <a:ext cx="1188720" cy="548640"/>
          </a:xfrm>
          <a:prstGeom prst="roundRect">
            <a:avLst>
              <a:gd name="adj" fmla="val 16667"/>
            </a:avLst>
          </a:prstGeom>
          <a:solidFill>
            <a:srgbClr val="FFFFFF"/>
          </a:solidFill>
          <a:ln w="12700">
            <a:solidFill>
              <a:srgbClr val="D9D9D9"/>
            </a:solidFill>
            <a:prstDash val="solid"/>
          </a:ln>
        </p:spPr>
        <p:txBody>
          <a:bodyPr/>
          <a:lstStyle/>
          <a:p>
            <a:endParaRPr lang="ja-JP" altLang="en-US"/>
          </a:p>
        </p:txBody>
      </p:sp>
      <p:sp>
        <p:nvSpPr>
          <p:cNvPr id="5" name="Text 3"/>
          <p:cNvSpPr txBox="1"/>
          <p:nvPr/>
        </p:nvSpPr>
        <p:spPr>
          <a:xfrm>
            <a:off x="548640" y="1600200"/>
            <a:ext cx="1188720" cy="548640"/>
          </a:xfrm>
          <a:prstGeom prst="rect">
            <a:avLst/>
          </a:prstGeom>
          <a:noFill/>
          <a:ln/>
        </p:spPr>
        <p:txBody>
          <a:bodyPr wrap="square" lIns="0" tIns="0" rIns="0" bIns="0" rtlCol="0" anchor="ctr"/>
          <a:lstStyle/>
          <a:p>
            <a:pPr marL="0" indent="0" algn="ctr">
              <a:buNone/>
            </a:pPr>
            <a:r>
              <a:rPr lang="en-US" sz="1000" dirty="0">
                <a:solidFill>
                  <a:srgbClr val="1A1A1A"/>
                </a:solidFill>
                <a:latin typeface="Meiryo" pitchFamily="34" charset="0"/>
                <a:ea typeface="Meiryo" pitchFamily="34" charset="-122"/>
                <a:cs typeface="Meiryo" pitchFamily="34" charset="-120"/>
              </a:rPr>
              <a:t>音声信号</a:t>
            </a:r>
            <a:endParaRPr lang="en-US" sz="1000" dirty="0"/>
          </a:p>
        </p:txBody>
      </p:sp>
      <p:sp>
        <p:nvSpPr>
          <p:cNvPr id="6" name="Shape 4"/>
          <p:cNvSpPr/>
          <p:nvPr/>
        </p:nvSpPr>
        <p:spPr>
          <a:xfrm>
            <a:off x="1783080" y="1755648"/>
            <a:ext cx="320040" cy="237744"/>
          </a:xfrm>
          <a:prstGeom prst="rightArrow">
            <a:avLst/>
          </a:prstGeom>
          <a:solidFill>
            <a:srgbClr val="D9D9D9"/>
          </a:solidFill>
          <a:ln w="12700">
            <a:solidFill>
              <a:srgbClr val="D9D9D9"/>
            </a:solidFill>
            <a:prstDash val="solid"/>
          </a:ln>
        </p:spPr>
        <p:txBody>
          <a:bodyPr/>
          <a:lstStyle/>
          <a:p>
            <a:endParaRPr lang="ja-JP" altLang="en-US"/>
          </a:p>
        </p:txBody>
      </p:sp>
      <p:sp>
        <p:nvSpPr>
          <p:cNvPr id="7" name="Text 5"/>
          <p:cNvSpPr txBox="1"/>
          <p:nvPr/>
        </p:nvSpPr>
        <p:spPr>
          <a:xfrm>
            <a:off x="1554480" y="2167128"/>
            <a:ext cx="777240" cy="411480"/>
          </a:xfrm>
          <a:prstGeom prst="rect">
            <a:avLst/>
          </a:prstGeom>
          <a:noFill/>
          <a:ln/>
        </p:spPr>
        <p:txBody>
          <a:bodyPr wrap="square" lIns="0" tIns="0" rIns="0" bIns="0" rtlCol="0" anchor="t"/>
          <a:lstStyle/>
          <a:p>
            <a:pPr marL="0" indent="0" algn="ctr">
              <a:buNone/>
            </a:pPr>
            <a:r>
              <a:rPr lang="en-US" sz="850" dirty="0">
                <a:solidFill>
                  <a:srgbClr val="5A5A5A"/>
                </a:solidFill>
                <a:latin typeface="Meiryo" pitchFamily="34" charset="0"/>
                <a:ea typeface="Meiryo" pitchFamily="34" charset="-122"/>
                <a:cs typeface="Meiryo" pitchFamily="34" charset="-120"/>
              </a:rPr>
              <a:t>有線</a:t>
            </a:r>
            <a:endParaRPr lang="en-US" sz="850" dirty="0"/>
          </a:p>
        </p:txBody>
      </p:sp>
      <p:sp>
        <p:nvSpPr>
          <p:cNvPr id="8" name="Shape 6"/>
          <p:cNvSpPr/>
          <p:nvPr/>
        </p:nvSpPr>
        <p:spPr>
          <a:xfrm>
            <a:off x="2148840" y="1600200"/>
            <a:ext cx="1188720" cy="548640"/>
          </a:xfrm>
          <a:prstGeom prst="roundRect">
            <a:avLst>
              <a:gd name="adj" fmla="val 16667"/>
            </a:avLst>
          </a:prstGeom>
          <a:solidFill>
            <a:srgbClr val="2A2A2A"/>
          </a:solidFill>
          <a:ln w="12700">
            <a:solidFill>
              <a:srgbClr val="2A2A2A"/>
            </a:solidFill>
            <a:prstDash val="solid"/>
          </a:ln>
        </p:spPr>
        <p:txBody>
          <a:bodyPr/>
          <a:lstStyle/>
          <a:p>
            <a:endParaRPr lang="ja-JP" altLang="en-US"/>
          </a:p>
        </p:txBody>
      </p:sp>
      <p:sp>
        <p:nvSpPr>
          <p:cNvPr id="9" name="Text 7"/>
          <p:cNvSpPr txBox="1"/>
          <p:nvPr/>
        </p:nvSpPr>
        <p:spPr>
          <a:xfrm>
            <a:off x="2148840" y="1600200"/>
            <a:ext cx="1188720" cy="548640"/>
          </a:xfrm>
          <a:prstGeom prst="rect">
            <a:avLst/>
          </a:prstGeom>
          <a:noFill/>
          <a:ln/>
        </p:spPr>
        <p:txBody>
          <a:bodyPr wrap="square" lIns="0" tIns="0" rIns="0" bIns="0" rtlCol="0" anchor="ctr"/>
          <a:lstStyle/>
          <a:p>
            <a:pPr algn="ctr"/>
            <a:r>
              <a:rPr lang="en-US" altLang="ja-JP" sz="1000" dirty="0">
                <a:solidFill>
                  <a:srgbClr val="FFFFFF"/>
                </a:solidFill>
                <a:latin typeface="Meiryo" pitchFamily="34" charset="0"/>
                <a:ea typeface="Meiryo" pitchFamily="34" charset="-122"/>
                <a:cs typeface="Meiryo" pitchFamily="34" charset="-120"/>
              </a:rPr>
              <a:t>square </a:t>
            </a:r>
            <a:r>
              <a:rPr lang="en-US" altLang="ja-JP" sz="1000" dirty="0" err="1">
                <a:solidFill>
                  <a:srgbClr val="FFFFFF"/>
                </a:solidFill>
                <a:latin typeface="Meiryo" pitchFamily="34" charset="0"/>
                <a:ea typeface="Meiryo" pitchFamily="34" charset="-122"/>
                <a:cs typeface="Meiryo" pitchFamily="34" charset="-120"/>
              </a:rPr>
              <a:t>子機</a:t>
            </a:r>
            <a:endParaRPr lang="en-US" altLang="ja-JP" sz="1000" dirty="0"/>
          </a:p>
          <a:p>
            <a:pPr algn="ctr"/>
            <a:r>
              <a:rPr lang="en-US" altLang="ja-JP" sz="1000" dirty="0">
                <a:solidFill>
                  <a:srgbClr val="FFFFFF"/>
                </a:solidFill>
                <a:latin typeface="Meiryo" pitchFamily="34" charset="0"/>
                <a:ea typeface="Meiryo" pitchFamily="34" charset="-122"/>
                <a:cs typeface="Meiryo" pitchFamily="34" charset="-120"/>
              </a:rPr>
              <a:t>／</a:t>
            </a:r>
            <a:r>
              <a:rPr lang="ja-JP" altLang="en-US" sz="1000" dirty="0">
                <a:solidFill>
                  <a:srgbClr val="FFFFFF"/>
                </a:solidFill>
                <a:latin typeface="Meiryo" pitchFamily="34" charset="0"/>
                <a:ea typeface="Meiryo" pitchFamily="34" charset="-122"/>
                <a:cs typeface="Meiryo" pitchFamily="34" charset="-120"/>
              </a:rPr>
              <a:t>無線機</a:t>
            </a:r>
            <a:endParaRPr lang="en-US" altLang="ja-JP" sz="1000" dirty="0"/>
          </a:p>
        </p:txBody>
      </p:sp>
      <p:sp>
        <p:nvSpPr>
          <p:cNvPr id="10" name="Shape 8"/>
          <p:cNvSpPr/>
          <p:nvPr/>
        </p:nvSpPr>
        <p:spPr>
          <a:xfrm>
            <a:off x="3383280" y="1755648"/>
            <a:ext cx="320040" cy="237744"/>
          </a:xfrm>
          <a:prstGeom prst="rightArrow">
            <a:avLst/>
          </a:prstGeom>
          <a:solidFill>
            <a:srgbClr val="D9D9D9"/>
          </a:solidFill>
          <a:ln w="12700">
            <a:solidFill>
              <a:srgbClr val="D9D9D9"/>
            </a:solidFill>
            <a:prstDash val="solid"/>
          </a:ln>
        </p:spPr>
        <p:txBody>
          <a:bodyPr/>
          <a:lstStyle/>
          <a:p>
            <a:endParaRPr lang="ja-JP" altLang="en-US"/>
          </a:p>
        </p:txBody>
      </p:sp>
      <p:sp>
        <p:nvSpPr>
          <p:cNvPr id="11" name="Text 9"/>
          <p:cNvSpPr txBox="1"/>
          <p:nvPr/>
        </p:nvSpPr>
        <p:spPr>
          <a:xfrm>
            <a:off x="3154680" y="2167128"/>
            <a:ext cx="777240" cy="411480"/>
          </a:xfrm>
          <a:prstGeom prst="rect">
            <a:avLst/>
          </a:prstGeom>
          <a:noFill/>
          <a:ln/>
        </p:spPr>
        <p:txBody>
          <a:bodyPr wrap="square" lIns="0" tIns="0" rIns="0" bIns="0" rtlCol="0" anchor="t"/>
          <a:lstStyle/>
          <a:p>
            <a:pPr marL="0" indent="0" algn="ctr">
              <a:buNone/>
            </a:pPr>
            <a:r>
              <a:rPr lang="en-US" sz="850" dirty="0">
                <a:solidFill>
                  <a:srgbClr val="5A5A5A"/>
                </a:solidFill>
                <a:latin typeface="Meiryo" pitchFamily="34" charset="0"/>
                <a:ea typeface="Meiryo" pitchFamily="34" charset="-122"/>
                <a:cs typeface="Meiryo" pitchFamily="34" charset="-120"/>
              </a:rPr>
              <a:t>無線</a:t>
            </a:r>
            <a:endParaRPr lang="en-US" sz="850" dirty="0"/>
          </a:p>
        </p:txBody>
      </p:sp>
      <p:sp>
        <p:nvSpPr>
          <p:cNvPr id="12" name="Shape 10"/>
          <p:cNvSpPr/>
          <p:nvPr/>
        </p:nvSpPr>
        <p:spPr>
          <a:xfrm>
            <a:off x="3749040" y="1600200"/>
            <a:ext cx="1188720" cy="548640"/>
          </a:xfrm>
          <a:prstGeom prst="roundRect">
            <a:avLst>
              <a:gd name="adj" fmla="val 16667"/>
            </a:avLst>
          </a:prstGeom>
          <a:solidFill>
            <a:srgbClr val="2A2A2A"/>
          </a:solidFill>
          <a:ln w="12700">
            <a:solidFill>
              <a:srgbClr val="2A2A2A"/>
            </a:solidFill>
            <a:prstDash val="solid"/>
          </a:ln>
        </p:spPr>
        <p:txBody>
          <a:bodyPr/>
          <a:lstStyle/>
          <a:p>
            <a:endParaRPr lang="ja-JP" altLang="en-US"/>
          </a:p>
        </p:txBody>
      </p:sp>
      <p:sp>
        <p:nvSpPr>
          <p:cNvPr id="13" name="Text 11"/>
          <p:cNvSpPr txBox="1"/>
          <p:nvPr/>
        </p:nvSpPr>
        <p:spPr>
          <a:xfrm>
            <a:off x="3749040" y="1600200"/>
            <a:ext cx="1188720" cy="548640"/>
          </a:xfrm>
          <a:prstGeom prst="rect">
            <a:avLst/>
          </a:prstGeom>
          <a:noFill/>
          <a:ln/>
        </p:spPr>
        <p:txBody>
          <a:bodyPr wrap="square" lIns="0" tIns="0" rIns="0" bIns="0" rtlCol="0" anchor="ctr"/>
          <a:lstStyle/>
          <a:p>
            <a:pPr marL="0" indent="0" algn="ctr">
              <a:buNone/>
            </a:pPr>
            <a:r>
              <a:rPr lang="en-US" sz="1000" dirty="0">
                <a:solidFill>
                  <a:srgbClr val="FFFFFF"/>
                </a:solidFill>
                <a:latin typeface="Meiryo" pitchFamily="34" charset="0"/>
                <a:ea typeface="Meiryo" pitchFamily="34" charset="-122"/>
                <a:cs typeface="Meiryo" pitchFamily="34" charset="-120"/>
              </a:rPr>
              <a:t>square 子機</a:t>
            </a:r>
            <a:endParaRPr lang="en-US" sz="1000" dirty="0"/>
          </a:p>
          <a:p>
            <a:pPr algn="ctr"/>
            <a:r>
              <a:rPr lang="en-US" sz="1000" dirty="0">
                <a:solidFill>
                  <a:srgbClr val="FFFFFF"/>
                </a:solidFill>
                <a:latin typeface="Meiryo" pitchFamily="34" charset="0"/>
                <a:ea typeface="Meiryo" pitchFamily="34" charset="-122"/>
                <a:cs typeface="Meiryo" pitchFamily="34" charset="-120"/>
              </a:rPr>
              <a:t>／</a:t>
            </a:r>
            <a:r>
              <a:rPr lang="ja-JP" altLang="en-US" sz="1000" dirty="0">
                <a:solidFill>
                  <a:srgbClr val="FFFFFF"/>
                </a:solidFill>
                <a:latin typeface="Meiryo" pitchFamily="34" charset="0"/>
                <a:ea typeface="Meiryo" pitchFamily="34" charset="-122"/>
                <a:cs typeface="Meiryo" pitchFamily="34" charset="-120"/>
              </a:rPr>
              <a:t>無線機</a:t>
            </a:r>
            <a:endParaRPr lang="en-US" sz="1000" dirty="0"/>
          </a:p>
        </p:txBody>
      </p:sp>
      <p:sp>
        <p:nvSpPr>
          <p:cNvPr id="14" name="Shape 12"/>
          <p:cNvSpPr/>
          <p:nvPr/>
        </p:nvSpPr>
        <p:spPr>
          <a:xfrm>
            <a:off x="4983480" y="1755648"/>
            <a:ext cx="320040" cy="237744"/>
          </a:xfrm>
          <a:prstGeom prst="rightArrow">
            <a:avLst/>
          </a:prstGeom>
          <a:solidFill>
            <a:srgbClr val="D9D9D9"/>
          </a:solidFill>
          <a:ln w="12700">
            <a:solidFill>
              <a:srgbClr val="D9D9D9"/>
            </a:solidFill>
            <a:prstDash val="solid"/>
          </a:ln>
        </p:spPr>
        <p:txBody>
          <a:bodyPr/>
          <a:lstStyle/>
          <a:p>
            <a:endParaRPr lang="ja-JP" altLang="en-US"/>
          </a:p>
        </p:txBody>
      </p:sp>
      <p:sp>
        <p:nvSpPr>
          <p:cNvPr id="15" name="Text 13"/>
          <p:cNvSpPr txBox="1"/>
          <p:nvPr/>
        </p:nvSpPr>
        <p:spPr>
          <a:xfrm>
            <a:off x="4754880" y="2167128"/>
            <a:ext cx="777240" cy="411480"/>
          </a:xfrm>
          <a:prstGeom prst="rect">
            <a:avLst/>
          </a:prstGeom>
          <a:noFill/>
          <a:ln/>
        </p:spPr>
        <p:txBody>
          <a:bodyPr wrap="square" lIns="0" tIns="0" rIns="0" bIns="0" rtlCol="0" anchor="t"/>
          <a:lstStyle/>
          <a:p>
            <a:pPr marL="0" indent="0" algn="ctr">
              <a:buNone/>
            </a:pPr>
            <a:r>
              <a:rPr lang="en-US" sz="850" dirty="0">
                <a:solidFill>
                  <a:srgbClr val="5A5A5A"/>
                </a:solidFill>
                <a:latin typeface="Meiryo" pitchFamily="34" charset="0"/>
                <a:ea typeface="Meiryo" pitchFamily="34" charset="-122"/>
                <a:cs typeface="Meiryo" pitchFamily="34" charset="-120"/>
              </a:rPr>
              <a:t>Bluetooth</a:t>
            </a:r>
            <a:endParaRPr lang="en-US" sz="850" dirty="0"/>
          </a:p>
          <a:p>
            <a:pPr marL="0" indent="0" algn="ctr">
              <a:buNone/>
            </a:pPr>
            <a:r>
              <a:rPr lang="en-US" sz="850" dirty="0">
                <a:solidFill>
                  <a:srgbClr val="5A5A5A"/>
                </a:solidFill>
                <a:latin typeface="Meiryo" pitchFamily="34" charset="0"/>
                <a:ea typeface="Meiryo" pitchFamily="34" charset="-122"/>
                <a:cs typeface="Meiryo" pitchFamily="34" charset="-120"/>
              </a:rPr>
              <a:t>HFP(WB NB)</a:t>
            </a:r>
            <a:endParaRPr lang="en-US" sz="850" dirty="0"/>
          </a:p>
        </p:txBody>
      </p:sp>
      <p:sp>
        <p:nvSpPr>
          <p:cNvPr id="16" name="Shape 14"/>
          <p:cNvSpPr/>
          <p:nvPr/>
        </p:nvSpPr>
        <p:spPr>
          <a:xfrm>
            <a:off x="5349240" y="1600200"/>
            <a:ext cx="1554480" cy="548640"/>
          </a:xfrm>
          <a:prstGeom prst="roundRect">
            <a:avLst>
              <a:gd name="adj" fmla="val 16667"/>
            </a:avLst>
          </a:prstGeom>
          <a:solidFill>
            <a:srgbClr val="C8102E"/>
          </a:solidFill>
          <a:ln w="12700">
            <a:solidFill>
              <a:srgbClr val="C8102E"/>
            </a:solidFill>
            <a:prstDash val="solid"/>
          </a:ln>
        </p:spPr>
        <p:txBody>
          <a:bodyPr/>
          <a:lstStyle/>
          <a:p>
            <a:endParaRPr lang="ja-JP" altLang="en-US"/>
          </a:p>
        </p:txBody>
      </p:sp>
      <p:sp>
        <p:nvSpPr>
          <p:cNvPr id="17" name="Text 15"/>
          <p:cNvSpPr txBox="1"/>
          <p:nvPr/>
        </p:nvSpPr>
        <p:spPr>
          <a:xfrm>
            <a:off x="5349240" y="1600200"/>
            <a:ext cx="1554480" cy="548640"/>
          </a:xfrm>
          <a:prstGeom prst="rect">
            <a:avLst/>
          </a:prstGeom>
          <a:noFill/>
          <a:ln/>
        </p:spPr>
        <p:txBody>
          <a:bodyPr wrap="square" lIns="0" tIns="0" rIns="0" bIns="0" rtlCol="0" anchor="ctr"/>
          <a:lstStyle/>
          <a:p>
            <a:pPr marL="0" indent="0" algn="ctr">
              <a:buNone/>
            </a:pPr>
            <a:r>
              <a:rPr lang="en-US" sz="1000" b="1" dirty="0">
                <a:solidFill>
                  <a:srgbClr val="FFFFFF"/>
                </a:solidFill>
                <a:latin typeface="Meiryo" pitchFamily="34" charset="0"/>
                <a:ea typeface="Meiryo" pitchFamily="34" charset="-122"/>
                <a:cs typeface="Meiryo" pitchFamily="34" charset="-120"/>
              </a:rPr>
              <a:t>VEXA／OpenComm2</a:t>
            </a:r>
            <a:endParaRPr lang="en-US" sz="1000" dirty="0"/>
          </a:p>
        </p:txBody>
      </p:sp>
      <p:sp>
        <p:nvSpPr>
          <p:cNvPr id="18" name="Shape 16"/>
          <p:cNvSpPr/>
          <p:nvPr/>
        </p:nvSpPr>
        <p:spPr>
          <a:xfrm>
            <a:off x="6949440" y="1755648"/>
            <a:ext cx="320040" cy="237744"/>
          </a:xfrm>
          <a:prstGeom prst="rightArrow">
            <a:avLst/>
          </a:prstGeom>
          <a:solidFill>
            <a:srgbClr val="D9D9D9"/>
          </a:solidFill>
          <a:ln w="12700">
            <a:solidFill>
              <a:srgbClr val="D9D9D9"/>
            </a:solidFill>
            <a:prstDash val="solid"/>
          </a:ln>
        </p:spPr>
        <p:txBody>
          <a:bodyPr/>
          <a:lstStyle/>
          <a:p>
            <a:endParaRPr lang="ja-JP" altLang="en-US"/>
          </a:p>
        </p:txBody>
      </p:sp>
      <p:sp>
        <p:nvSpPr>
          <p:cNvPr id="19" name="Text 17"/>
          <p:cNvSpPr txBox="1"/>
          <p:nvPr/>
        </p:nvSpPr>
        <p:spPr>
          <a:xfrm>
            <a:off x="6720840" y="2167128"/>
            <a:ext cx="777240" cy="411480"/>
          </a:xfrm>
          <a:prstGeom prst="rect">
            <a:avLst/>
          </a:prstGeom>
          <a:noFill/>
          <a:ln/>
        </p:spPr>
        <p:txBody>
          <a:bodyPr wrap="square" lIns="0" tIns="0" rIns="0" bIns="0" rtlCol="0" anchor="t"/>
          <a:lstStyle/>
          <a:p>
            <a:pPr marL="0" indent="0" algn="ctr">
              <a:buNone/>
            </a:pPr>
            <a:endParaRPr lang="en-US" sz="850" dirty="0"/>
          </a:p>
        </p:txBody>
      </p:sp>
      <p:sp>
        <p:nvSpPr>
          <p:cNvPr id="20" name="Shape 18"/>
          <p:cNvSpPr/>
          <p:nvPr/>
        </p:nvSpPr>
        <p:spPr>
          <a:xfrm>
            <a:off x="7315200" y="1600200"/>
            <a:ext cx="1737360" cy="548640"/>
          </a:xfrm>
          <a:prstGeom prst="roundRect">
            <a:avLst>
              <a:gd name="adj" fmla="val 16667"/>
            </a:avLst>
          </a:prstGeom>
          <a:solidFill>
            <a:srgbClr val="FFFFFF"/>
          </a:solidFill>
          <a:ln w="12700">
            <a:solidFill>
              <a:srgbClr val="D9D9D9"/>
            </a:solidFill>
            <a:prstDash val="solid"/>
          </a:ln>
        </p:spPr>
        <p:txBody>
          <a:bodyPr/>
          <a:lstStyle/>
          <a:p>
            <a:endParaRPr lang="ja-JP" altLang="en-US"/>
          </a:p>
        </p:txBody>
      </p:sp>
      <p:sp>
        <p:nvSpPr>
          <p:cNvPr id="21" name="Text 19"/>
          <p:cNvSpPr txBox="1"/>
          <p:nvPr/>
        </p:nvSpPr>
        <p:spPr>
          <a:xfrm>
            <a:off x="7315200" y="1600200"/>
            <a:ext cx="1737360" cy="548640"/>
          </a:xfrm>
          <a:prstGeom prst="rect">
            <a:avLst/>
          </a:prstGeom>
          <a:noFill/>
          <a:ln/>
        </p:spPr>
        <p:txBody>
          <a:bodyPr wrap="square" lIns="0" tIns="0" rIns="0" bIns="0" rtlCol="0" anchor="ctr"/>
          <a:lstStyle/>
          <a:p>
            <a:pPr marL="0" indent="0" algn="ctr">
              <a:buNone/>
            </a:pPr>
            <a:r>
              <a:rPr lang="en-US" sz="1000" dirty="0">
                <a:solidFill>
                  <a:srgbClr val="1A1A1A"/>
                </a:solidFill>
                <a:latin typeface="Meiryo" pitchFamily="34" charset="0"/>
                <a:ea typeface="Meiryo" pitchFamily="34" charset="-122"/>
                <a:cs typeface="Meiryo" pitchFamily="34" charset="-120"/>
              </a:rPr>
              <a:t>測定マイク→録音</a:t>
            </a:r>
            <a:endParaRPr lang="en-US" sz="1000" dirty="0"/>
          </a:p>
        </p:txBody>
      </p:sp>
      <p:sp>
        <p:nvSpPr>
          <p:cNvPr id="22" name="Text 20"/>
          <p:cNvSpPr txBox="1"/>
          <p:nvPr/>
        </p:nvSpPr>
        <p:spPr>
          <a:xfrm>
            <a:off x="9235440" y="1554480"/>
            <a:ext cx="2423160" cy="640080"/>
          </a:xfrm>
          <a:prstGeom prst="rect">
            <a:avLst/>
          </a:prstGeom>
          <a:noFill/>
          <a:ln/>
        </p:spPr>
        <p:txBody>
          <a:bodyPr wrap="square" lIns="0" tIns="0" rIns="0" bIns="0" rtlCol="0" anchor="ctr"/>
          <a:lstStyle/>
          <a:p>
            <a:pPr marL="0" indent="0">
              <a:buNone/>
            </a:pPr>
            <a:r>
              <a:rPr lang="en-US" sz="900" dirty="0">
                <a:solidFill>
                  <a:srgbClr val="5A5A5A"/>
                </a:solidFill>
                <a:latin typeface="Meiryo" pitchFamily="34" charset="0"/>
                <a:ea typeface="Meiryo" pitchFamily="34" charset="-122"/>
                <a:cs typeface="Meiryo" pitchFamily="34" charset="-120"/>
              </a:rPr>
              <a:t>マイク: ECM8000 ／ 録音機: ZOOM F6。ヘッドセットの音の出口にマイクを置いて収音</a:t>
            </a:r>
            <a:endParaRPr lang="en-US" sz="900" dirty="0"/>
          </a:p>
        </p:txBody>
      </p:sp>
      <p:sp>
        <p:nvSpPr>
          <p:cNvPr id="23" name="Shape 21"/>
          <p:cNvSpPr/>
          <p:nvPr/>
        </p:nvSpPr>
        <p:spPr>
          <a:xfrm>
            <a:off x="548640" y="2788920"/>
            <a:ext cx="5394960" cy="2880360"/>
          </a:xfrm>
          <a:prstGeom prst="roundRect">
            <a:avLst>
              <a:gd name="adj" fmla="val 4762"/>
            </a:avLst>
          </a:prstGeom>
          <a:solidFill>
            <a:srgbClr val="F3F3F3"/>
          </a:solidFill>
          <a:ln w="12700">
            <a:solidFill>
              <a:srgbClr val="F3F3F3"/>
            </a:solidFill>
            <a:prstDash val="solid"/>
          </a:ln>
        </p:spPr>
        <p:txBody>
          <a:bodyPr/>
          <a:lstStyle/>
          <a:p>
            <a:endParaRPr lang="ja-JP" altLang="en-US"/>
          </a:p>
        </p:txBody>
      </p:sp>
      <p:sp>
        <p:nvSpPr>
          <p:cNvPr id="24" name="Text 22"/>
          <p:cNvSpPr txBox="1"/>
          <p:nvPr/>
        </p:nvSpPr>
        <p:spPr>
          <a:xfrm>
            <a:off x="777240" y="2926080"/>
            <a:ext cx="4937760" cy="365760"/>
          </a:xfrm>
          <a:prstGeom prst="rect">
            <a:avLst/>
          </a:prstGeom>
          <a:noFill/>
          <a:ln/>
        </p:spPr>
        <p:txBody>
          <a:bodyPr wrap="square" lIns="0" tIns="0" rIns="0" bIns="0" rtlCol="0" anchor="ctr"/>
          <a:lstStyle/>
          <a:p>
            <a:pPr marL="0" indent="0">
              <a:buNone/>
            </a:pPr>
            <a:r>
              <a:rPr lang="en-US" sz="1500" b="1" dirty="0">
                <a:solidFill>
                  <a:srgbClr val="1A1A1A"/>
                </a:solidFill>
                <a:latin typeface="Meiryo" pitchFamily="34" charset="0"/>
                <a:ea typeface="Meiryo" pitchFamily="34" charset="-122"/>
                <a:cs typeface="Meiryo" pitchFamily="34" charset="-120"/>
              </a:rPr>
              <a:t>square 接続（ワイドバンド）</a:t>
            </a:r>
            <a:endParaRPr lang="en-US" sz="1500" dirty="0"/>
          </a:p>
        </p:txBody>
      </p:sp>
      <p:sp>
        <p:nvSpPr>
          <p:cNvPr id="25" name="Text 23"/>
          <p:cNvSpPr txBox="1"/>
          <p:nvPr/>
        </p:nvSpPr>
        <p:spPr>
          <a:xfrm>
            <a:off x="777240" y="3291840"/>
            <a:ext cx="4937760" cy="320040"/>
          </a:xfrm>
          <a:prstGeom prst="rect">
            <a:avLst/>
          </a:prstGeom>
          <a:noFill/>
          <a:ln/>
        </p:spPr>
        <p:txBody>
          <a:bodyPr wrap="square" lIns="0" tIns="0" rIns="0" bIns="0" rtlCol="0" anchor="ctr"/>
          <a:lstStyle/>
          <a:p>
            <a:pPr marL="0" indent="0">
              <a:buNone/>
            </a:pPr>
            <a:r>
              <a:rPr lang="en-US" sz="1000" dirty="0">
                <a:solidFill>
                  <a:srgbClr val="5A5A5A"/>
                </a:solidFill>
                <a:latin typeface="Meiryo" pitchFamily="34" charset="0"/>
                <a:ea typeface="Meiryo" pitchFamily="34" charset="-122"/>
                <a:cs typeface="Meiryo" pitchFamily="34" charset="-120"/>
              </a:rPr>
              <a:t>HFP Wideband ― 〜7kHz まで届く帯域。square の通話がこの方式です</a:t>
            </a:r>
            <a:endParaRPr lang="en-US" sz="1000" dirty="0"/>
          </a:p>
        </p:txBody>
      </p:sp>
      <p:sp>
        <p:nvSpPr>
          <p:cNvPr id="26" name="Shape 24"/>
          <p:cNvSpPr/>
          <p:nvPr/>
        </p:nvSpPr>
        <p:spPr>
          <a:xfrm>
            <a:off x="960120" y="3840480"/>
            <a:ext cx="201168" cy="201168"/>
          </a:xfrm>
          <a:prstGeom prst="ellipse">
            <a:avLst/>
          </a:prstGeom>
          <a:solidFill>
            <a:srgbClr val="C8102E"/>
          </a:solidFill>
          <a:ln/>
        </p:spPr>
        <p:txBody>
          <a:bodyPr/>
          <a:lstStyle/>
          <a:p>
            <a:endParaRPr lang="ja-JP" altLang="en-US"/>
          </a:p>
        </p:txBody>
      </p:sp>
      <p:sp>
        <p:nvSpPr>
          <p:cNvPr id="27" name="Text 25"/>
          <p:cNvSpPr txBox="1"/>
          <p:nvPr/>
        </p:nvSpPr>
        <p:spPr>
          <a:xfrm>
            <a:off x="1234440" y="3749040"/>
            <a:ext cx="1463040" cy="365760"/>
          </a:xfrm>
          <a:prstGeom prst="rect">
            <a:avLst/>
          </a:prstGeom>
          <a:noFill/>
          <a:ln/>
        </p:spPr>
        <p:txBody>
          <a:bodyPr wrap="square" lIns="0" tIns="0" rIns="0" bIns="0" rtlCol="0" anchor="ctr"/>
          <a:lstStyle/>
          <a:p>
            <a:pPr marL="0" indent="0">
              <a:buNone/>
            </a:pPr>
            <a:r>
              <a:rPr lang="en-US" sz="1400" b="1" dirty="0">
                <a:solidFill>
                  <a:srgbClr val="C8102E"/>
                </a:solidFill>
                <a:latin typeface="Arial" pitchFamily="34" charset="0"/>
                <a:ea typeface="Arial" pitchFamily="34" charset="-122"/>
                <a:cs typeface="Arial" pitchFamily="34" charset="-120"/>
              </a:rPr>
              <a:t>VEXA</a:t>
            </a:r>
            <a:endParaRPr lang="en-US" sz="1400" dirty="0"/>
          </a:p>
        </p:txBody>
      </p:sp>
      <p:pic>
        <p:nvPicPr>
          <p:cNvPr id="28" name="Media 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2743200" y="3657600"/>
            <a:ext cx="548640" cy="548640"/>
          </a:xfrm>
          <a:prstGeom prst="rect">
            <a:avLst/>
          </a:prstGeom>
        </p:spPr>
      </p:pic>
      <p:sp>
        <p:nvSpPr>
          <p:cNvPr id="29" name="Shape 26"/>
          <p:cNvSpPr/>
          <p:nvPr/>
        </p:nvSpPr>
        <p:spPr>
          <a:xfrm>
            <a:off x="3520440" y="3840480"/>
            <a:ext cx="201168" cy="201168"/>
          </a:xfrm>
          <a:prstGeom prst="ellipse">
            <a:avLst/>
          </a:prstGeom>
          <a:solidFill>
            <a:srgbClr val="2F6FB0"/>
          </a:solidFill>
          <a:ln/>
        </p:spPr>
        <p:txBody>
          <a:bodyPr/>
          <a:lstStyle/>
          <a:p>
            <a:endParaRPr lang="ja-JP" altLang="en-US"/>
          </a:p>
        </p:txBody>
      </p:sp>
      <p:sp>
        <p:nvSpPr>
          <p:cNvPr id="30" name="Text 27"/>
          <p:cNvSpPr txBox="1"/>
          <p:nvPr/>
        </p:nvSpPr>
        <p:spPr>
          <a:xfrm>
            <a:off x="3794760" y="3749040"/>
            <a:ext cx="1371600" cy="365760"/>
          </a:xfrm>
          <a:prstGeom prst="rect">
            <a:avLst/>
          </a:prstGeom>
          <a:noFill/>
          <a:ln/>
        </p:spPr>
        <p:txBody>
          <a:bodyPr wrap="square" lIns="0" tIns="0" rIns="0" bIns="0" rtlCol="0" anchor="ctr"/>
          <a:lstStyle/>
          <a:p>
            <a:pPr marL="0" indent="0">
              <a:buNone/>
            </a:pPr>
            <a:r>
              <a:rPr lang="en-US" sz="1200" b="1" dirty="0">
                <a:solidFill>
                  <a:srgbClr val="2F6FB0"/>
                </a:solidFill>
                <a:latin typeface="Arial" pitchFamily="34" charset="0"/>
                <a:ea typeface="Arial" pitchFamily="34" charset="-122"/>
                <a:cs typeface="Arial" pitchFamily="34" charset="-120"/>
              </a:rPr>
              <a:t>OpenComm2</a:t>
            </a:r>
            <a:endParaRPr lang="en-US" sz="1200" dirty="0"/>
          </a:p>
        </p:txBody>
      </p:sp>
      <p:pic>
        <p:nvPicPr>
          <p:cNvPr id="31" name="Media 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5166360" y="3657600"/>
            <a:ext cx="548640" cy="548640"/>
          </a:xfrm>
          <a:prstGeom prst="rect">
            <a:avLst/>
          </a:prstGeom>
        </p:spPr>
      </p:pic>
      <p:sp>
        <p:nvSpPr>
          <p:cNvPr id="32" name="Text 28"/>
          <p:cNvSpPr txBox="1"/>
          <p:nvPr/>
        </p:nvSpPr>
        <p:spPr>
          <a:xfrm>
            <a:off x="777240" y="4297680"/>
            <a:ext cx="4937760" cy="274320"/>
          </a:xfrm>
          <a:prstGeom prst="rect">
            <a:avLst/>
          </a:prstGeom>
          <a:noFill/>
          <a:ln/>
        </p:spPr>
        <p:txBody>
          <a:bodyPr wrap="square" lIns="0" tIns="0" rIns="0" bIns="0" rtlCol="0" anchor="ctr"/>
          <a:lstStyle/>
          <a:p>
            <a:pPr marL="0" indent="0">
              <a:buNone/>
            </a:pPr>
            <a:r>
              <a:rPr lang="en-US" sz="900" dirty="0">
                <a:solidFill>
                  <a:srgbClr val="9A9A9A"/>
                </a:solidFill>
                <a:latin typeface="Meiryo" pitchFamily="34" charset="0"/>
                <a:ea typeface="Meiryo" pitchFamily="34" charset="-122"/>
                <a:cs typeface="Meiryo" pitchFamily="34" charset="-120"/>
              </a:rPr>
              <a:t>▲ クリックで再生（同じ音声・同じ経路）</a:t>
            </a:r>
            <a:endParaRPr lang="en-US" sz="900" dirty="0"/>
          </a:p>
        </p:txBody>
      </p:sp>
      <p:sp>
        <p:nvSpPr>
          <p:cNvPr id="33" name="Shape 29"/>
          <p:cNvSpPr/>
          <p:nvPr/>
        </p:nvSpPr>
        <p:spPr>
          <a:xfrm>
            <a:off x="777240" y="4663440"/>
            <a:ext cx="4937760" cy="822960"/>
          </a:xfrm>
          <a:prstGeom prst="roundRect">
            <a:avLst>
              <a:gd name="adj" fmla="val 11111"/>
            </a:avLst>
          </a:prstGeom>
          <a:solidFill>
            <a:srgbClr val="FFFFFF"/>
          </a:solidFill>
          <a:ln w="12700">
            <a:solidFill>
              <a:srgbClr val="D9D9D9"/>
            </a:solidFill>
            <a:prstDash val="solid"/>
          </a:ln>
        </p:spPr>
        <p:txBody>
          <a:bodyPr/>
          <a:lstStyle/>
          <a:p>
            <a:endParaRPr lang="ja-JP" altLang="en-US"/>
          </a:p>
        </p:txBody>
      </p:sp>
      <p:sp>
        <p:nvSpPr>
          <p:cNvPr id="34" name="Text 30"/>
          <p:cNvSpPr txBox="1"/>
          <p:nvPr/>
        </p:nvSpPr>
        <p:spPr>
          <a:xfrm>
            <a:off x="960120" y="4663440"/>
            <a:ext cx="4572000" cy="822960"/>
          </a:xfrm>
          <a:prstGeom prst="rect">
            <a:avLst/>
          </a:prstGeom>
          <a:noFill/>
          <a:ln/>
        </p:spPr>
        <p:txBody>
          <a:bodyPr wrap="square" lIns="0" tIns="0" rIns="0" bIns="0" rtlCol="0" anchor="ctr"/>
          <a:lstStyle/>
          <a:p>
            <a:pPr marL="0" indent="0">
              <a:buNone/>
            </a:pPr>
            <a:r>
              <a:rPr lang="en-US" sz="1100" dirty="0">
                <a:solidFill>
                  <a:srgbClr val="1A1A1A"/>
                </a:solidFill>
                <a:latin typeface="Meiryo" pitchFamily="34" charset="0"/>
                <a:ea typeface="Meiryo" pitchFamily="34" charset="-122"/>
                <a:cs typeface="Meiryo" pitchFamily="34" charset="-120"/>
              </a:rPr>
              <a:t>ワイドバンドの声がそれぞれのレシーバーからどう出てくるか、同じ音声で聞き比べてください。ワイドバンドは携帯電話の帯域です。</a:t>
            </a:r>
            <a:endParaRPr lang="en-US" sz="1100" dirty="0"/>
          </a:p>
        </p:txBody>
      </p:sp>
      <p:sp>
        <p:nvSpPr>
          <p:cNvPr id="35" name="Shape 31"/>
          <p:cNvSpPr/>
          <p:nvPr/>
        </p:nvSpPr>
        <p:spPr>
          <a:xfrm>
            <a:off x="6263640" y="2788920"/>
            <a:ext cx="5394960" cy="2880360"/>
          </a:xfrm>
          <a:prstGeom prst="roundRect">
            <a:avLst>
              <a:gd name="adj" fmla="val 4762"/>
            </a:avLst>
          </a:prstGeom>
          <a:solidFill>
            <a:srgbClr val="F3F3F3"/>
          </a:solidFill>
          <a:ln w="12700">
            <a:solidFill>
              <a:srgbClr val="F3F3F3"/>
            </a:solidFill>
            <a:prstDash val="solid"/>
          </a:ln>
        </p:spPr>
        <p:txBody>
          <a:bodyPr/>
          <a:lstStyle/>
          <a:p>
            <a:endParaRPr lang="ja-JP" altLang="en-US"/>
          </a:p>
        </p:txBody>
      </p:sp>
      <p:sp>
        <p:nvSpPr>
          <p:cNvPr id="36" name="Text 32"/>
          <p:cNvSpPr txBox="1"/>
          <p:nvPr/>
        </p:nvSpPr>
        <p:spPr>
          <a:xfrm>
            <a:off x="6492240" y="2926080"/>
            <a:ext cx="4937760" cy="365760"/>
          </a:xfrm>
          <a:prstGeom prst="rect">
            <a:avLst/>
          </a:prstGeom>
          <a:noFill/>
          <a:ln/>
        </p:spPr>
        <p:txBody>
          <a:bodyPr wrap="square" lIns="0" tIns="0" rIns="0" bIns="0" rtlCol="0" anchor="ctr"/>
          <a:lstStyle/>
          <a:p>
            <a:pPr marL="0" indent="0">
              <a:buNone/>
            </a:pPr>
            <a:r>
              <a:rPr lang="en-US" sz="1500" b="1" dirty="0" err="1">
                <a:solidFill>
                  <a:srgbClr val="1A1A1A"/>
                </a:solidFill>
                <a:latin typeface="Meiryo" pitchFamily="34" charset="0"/>
                <a:ea typeface="Meiryo" pitchFamily="34" charset="-122"/>
                <a:cs typeface="Meiryo" pitchFamily="34" charset="-120"/>
              </a:rPr>
              <a:t>業務用無線機接続（ナローバンド</a:t>
            </a:r>
            <a:r>
              <a:rPr lang="en-US" sz="1500" b="1" dirty="0">
                <a:solidFill>
                  <a:srgbClr val="1A1A1A"/>
                </a:solidFill>
                <a:latin typeface="Meiryo" pitchFamily="34" charset="0"/>
                <a:ea typeface="Meiryo" pitchFamily="34" charset="-122"/>
                <a:cs typeface="Meiryo" pitchFamily="34" charset="-120"/>
              </a:rPr>
              <a:t>）</a:t>
            </a:r>
            <a:endParaRPr lang="en-US" sz="1500" dirty="0"/>
          </a:p>
        </p:txBody>
      </p:sp>
      <p:sp>
        <p:nvSpPr>
          <p:cNvPr id="37" name="Text 33"/>
          <p:cNvSpPr txBox="1"/>
          <p:nvPr/>
        </p:nvSpPr>
        <p:spPr>
          <a:xfrm>
            <a:off x="6492240" y="3291840"/>
            <a:ext cx="4937760" cy="320040"/>
          </a:xfrm>
          <a:prstGeom prst="rect">
            <a:avLst/>
          </a:prstGeom>
          <a:noFill/>
          <a:ln/>
        </p:spPr>
        <p:txBody>
          <a:bodyPr wrap="square" lIns="0" tIns="0" rIns="0" bIns="0" rtlCol="0" anchor="ctr"/>
          <a:lstStyle/>
          <a:p>
            <a:pPr marL="0" indent="0">
              <a:buNone/>
            </a:pPr>
            <a:r>
              <a:rPr lang="en-US" sz="1000" dirty="0">
                <a:solidFill>
                  <a:srgbClr val="5A5A5A"/>
                </a:solidFill>
                <a:latin typeface="Meiryo" pitchFamily="34" charset="0"/>
                <a:ea typeface="Meiryo" pitchFamily="34" charset="-122"/>
                <a:cs typeface="Meiryo" pitchFamily="34" charset="-120"/>
              </a:rPr>
              <a:t>既存の無線機は 〜3.4kHz の狭帯域。この帯域でも差が出るかを確認</a:t>
            </a:r>
            <a:endParaRPr lang="en-US" sz="1000" dirty="0"/>
          </a:p>
        </p:txBody>
      </p:sp>
      <p:sp>
        <p:nvSpPr>
          <p:cNvPr id="38" name="Shape 34"/>
          <p:cNvSpPr/>
          <p:nvPr/>
        </p:nvSpPr>
        <p:spPr>
          <a:xfrm>
            <a:off x="6675120" y="3840480"/>
            <a:ext cx="201168" cy="201168"/>
          </a:xfrm>
          <a:prstGeom prst="ellipse">
            <a:avLst/>
          </a:prstGeom>
          <a:solidFill>
            <a:srgbClr val="C8102E"/>
          </a:solidFill>
          <a:ln/>
        </p:spPr>
        <p:txBody>
          <a:bodyPr/>
          <a:lstStyle/>
          <a:p>
            <a:endParaRPr lang="ja-JP" altLang="en-US"/>
          </a:p>
        </p:txBody>
      </p:sp>
      <p:sp>
        <p:nvSpPr>
          <p:cNvPr id="39" name="Text 35"/>
          <p:cNvSpPr txBox="1"/>
          <p:nvPr/>
        </p:nvSpPr>
        <p:spPr>
          <a:xfrm>
            <a:off x="6949440" y="3749040"/>
            <a:ext cx="1463040" cy="365760"/>
          </a:xfrm>
          <a:prstGeom prst="rect">
            <a:avLst/>
          </a:prstGeom>
          <a:noFill/>
          <a:ln/>
        </p:spPr>
        <p:txBody>
          <a:bodyPr wrap="square" lIns="0" tIns="0" rIns="0" bIns="0" rtlCol="0" anchor="ctr"/>
          <a:lstStyle/>
          <a:p>
            <a:pPr marL="0" indent="0">
              <a:buNone/>
            </a:pPr>
            <a:r>
              <a:rPr lang="en-US" sz="1400" b="1" dirty="0">
                <a:solidFill>
                  <a:srgbClr val="C8102E"/>
                </a:solidFill>
                <a:latin typeface="Arial" pitchFamily="34" charset="0"/>
                <a:ea typeface="Arial" pitchFamily="34" charset="-122"/>
                <a:cs typeface="Arial" pitchFamily="34" charset="-120"/>
              </a:rPr>
              <a:t>VEXA</a:t>
            </a:r>
            <a:endParaRPr lang="en-US" sz="1400" dirty="0"/>
          </a:p>
        </p:txBody>
      </p:sp>
      <p:pic>
        <p:nvPicPr>
          <p:cNvPr id="40" name="Media 2">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1"/>
          <a:stretch>
            <a:fillRect/>
          </a:stretch>
        </p:blipFill>
        <p:spPr>
          <a:xfrm>
            <a:off x="8458200" y="3657600"/>
            <a:ext cx="548640" cy="548640"/>
          </a:xfrm>
          <a:prstGeom prst="rect">
            <a:avLst/>
          </a:prstGeom>
        </p:spPr>
      </p:pic>
      <p:sp>
        <p:nvSpPr>
          <p:cNvPr id="41" name="Shape 36"/>
          <p:cNvSpPr/>
          <p:nvPr/>
        </p:nvSpPr>
        <p:spPr>
          <a:xfrm>
            <a:off x="9235440" y="3840480"/>
            <a:ext cx="201168" cy="201168"/>
          </a:xfrm>
          <a:prstGeom prst="ellipse">
            <a:avLst/>
          </a:prstGeom>
          <a:solidFill>
            <a:srgbClr val="2F6FB0"/>
          </a:solidFill>
          <a:ln/>
        </p:spPr>
        <p:txBody>
          <a:bodyPr/>
          <a:lstStyle/>
          <a:p>
            <a:endParaRPr lang="ja-JP" altLang="en-US"/>
          </a:p>
        </p:txBody>
      </p:sp>
      <p:sp>
        <p:nvSpPr>
          <p:cNvPr id="42" name="Text 37"/>
          <p:cNvSpPr txBox="1"/>
          <p:nvPr/>
        </p:nvSpPr>
        <p:spPr>
          <a:xfrm>
            <a:off x="9509760" y="3749040"/>
            <a:ext cx="1371600" cy="365760"/>
          </a:xfrm>
          <a:prstGeom prst="rect">
            <a:avLst/>
          </a:prstGeom>
          <a:noFill/>
          <a:ln/>
        </p:spPr>
        <p:txBody>
          <a:bodyPr wrap="square" lIns="0" tIns="0" rIns="0" bIns="0" rtlCol="0" anchor="ctr"/>
          <a:lstStyle/>
          <a:p>
            <a:pPr marL="0" indent="0">
              <a:buNone/>
            </a:pPr>
            <a:r>
              <a:rPr lang="en-US" sz="1200" b="1" dirty="0">
                <a:solidFill>
                  <a:srgbClr val="2F6FB0"/>
                </a:solidFill>
                <a:latin typeface="Arial" pitchFamily="34" charset="0"/>
                <a:ea typeface="Arial" pitchFamily="34" charset="-122"/>
                <a:cs typeface="Arial" pitchFamily="34" charset="-120"/>
              </a:rPr>
              <a:t>OpenComm2</a:t>
            </a:r>
            <a:endParaRPr lang="en-US" sz="1200" dirty="0"/>
          </a:p>
        </p:txBody>
      </p:sp>
      <p:pic>
        <p:nvPicPr>
          <p:cNvPr id="43" name="Media 3">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1"/>
          <a:stretch>
            <a:fillRect/>
          </a:stretch>
        </p:blipFill>
        <p:spPr>
          <a:xfrm>
            <a:off x="10881360" y="3657600"/>
            <a:ext cx="548640" cy="548640"/>
          </a:xfrm>
          <a:prstGeom prst="rect">
            <a:avLst/>
          </a:prstGeom>
        </p:spPr>
      </p:pic>
      <p:sp>
        <p:nvSpPr>
          <p:cNvPr id="44" name="Text 38"/>
          <p:cNvSpPr txBox="1"/>
          <p:nvPr/>
        </p:nvSpPr>
        <p:spPr>
          <a:xfrm>
            <a:off x="6492240" y="4297680"/>
            <a:ext cx="4937760" cy="274320"/>
          </a:xfrm>
          <a:prstGeom prst="rect">
            <a:avLst/>
          </a:prstGeom>
          <a:noFill/>
          <a:ln/>
        </p:spPr>
        <p:txBody>
          <a:bodyPr wrap="square" lIns="0" tIns="0" rIns="0" bIns="0" rtlCol="0" anchor="ctr"/>
          <a:lstStyle/>
          <a:p>
            <a:pPr marL="0" indent="0">
              <a:buNone/>
            </a:pPr>
            <a:r>
              <a:rPr lang="en-US" sz="900" dirty="0">
                <a:solidFill>
                  <a:srgbClr val="9A9A9A"/>
                </a:solidFill>
                <a:latin typeface="Meiryo" pitchFamily="34" charset="0"/>
                <a:ea typeface="Meiryo" pitchFamily="34" charset="-122"/>
                <a:cs typeface="Meiryo" pitchFamily="34" charset="-120"/>
              </a:rPr>
              <a:t>▲ クリックで再生（同じ音声・同じ経路）</a:t>
            </a:r>
            <a:endParaRPr lang="en-US" sz="900" dirty="0"/>
          </a:p>
        </p:txBody>
      </p:sp>
      <p:sp>
        <p:nvSpPr>
          <p:cNvPr id="45" name="Shape 39"/>
          <p:cNvSpPr/>
          <p:nvPr/>
        </p:nvSpPr>
        <p:spPr>
          <a:xfrm>
            <a:off x="6492240" y="4663440"/>
            <a:ext cx="4937760" cy="822960"/>
          </a:xfrm>
          <a:prstGeom prst="roundRect">
            <a:avLst>
              <a:gd name="adj" fmla="val 11111"/>
            </a:avLst>
          </a:prstGeom>
          <a:solidFill>
            <a:srgbClr val="FFFFFF"/>
          </a:solidFill>
          <a:ln w="12700">
            <a:solidFill>
              <a:srgbClr val="D9D9D9"/>
            </a:solidFill>
            <a:prstDash val="solid"/>
          </a:ln>
        </p:spPr>
        <p:txBody>
          <a:bodyPr/>
          <a:lstStyle/>
          <a:p>
            <a:endParaRPr lang="ja-JP" altLang="en-US"/>
          </a:p>
        </p:txBody>
      </p:sp>
      <p:sp>
        <p:nvSpPr>
          <p:cNvPr id="46" name="Text 40"/>
          <p:cNvSpPr txBox="1"/>
          <p:nvPr/>
        </p:nvSpPr>
        <p:spPr>
          <a:xfrm>
            <a:off x="6675120" y="4663440"/>
            <a:ext cx="4572000" cy="822960"/>
          </a:xfrm>
          <a:prstGeom prst="rect">
            <a:avLst/>
          </a:prstGeom>
          <a:noFill/>
          <a:ln/>
        </p:spPr>
        <p:txBody>
          <a:bodyPr wrap="square" lIns="0" tIns="0" rIns="0" bIns="0" rtlCol="0" anchor="ctr"/>
          <a:lstStyle/>
          <a:p>
            <a:pPr marL="0" indent="0">
              <a:buNone/>
            </a:pPr>
            <a:r>
              <a:rPr lang="en-US" sz="1100" dirty="0">
                <a:solidFill>
                  <a:srgbClr val="1A1A1A"/>
                </a:solidFill>
                <a:latin typeface="Meiryo" pitchFamily="34" charset="0"/>
                <a:ea typeface="Meiryo" pitchFamily="34" charset="-122"/>
                <a:cs typeface="Meiryo" pitchFamily="34" charset="-120"/>
              </a:rPr>
              <a:t>既存の無線機（ナローバンド）と組み合わせた場合の聞こえ方です。</a:t>
            </a:r>
            <a:endParaRPr lang="en-US" sz="1100" dirty="0"/>
          </a:p>
          <a:p>
            <a:pPr marL="0" indent="0">
              <a:buNone/>
            </a:pPr>
            <a:r>
              <a:rPr lang="en-US" sz="1100" dirty="0">
                <a:solidFill>
                  <a:srgbClr val="1A1A1A"/>
                </a:solidFill>
                <a:latin typeface="Meiryo" pitchFamily="34" charset="0"/>
                <a:ea typeface="Meiryo" pitchFamily="34" charset="-122"/>
                <a:cs typeface="Meiryo" pitchFamily="34" charset="-120"/>
              </a:rPr>
              <a:t>帯域が狭いため声がこもりやすく聞き取りづらくなります。実際の聞こえ方の違いは、実機で確認していただいた方がわかりやすいです。</a:t>
            </a:r>
            <a:endParaRPr lang="en-US" sz="1100" dirty="0"/>
          </a:p>
        </p:txBody>
      </p:sp>
      <p:sp>
        <p:nvSpPr>
          <p:cNvPr id="47" name="Shape 41"/>
          <p:cNvSpPr/>
          <p:nvPr/>
        </p:nvSpPr>
        <p:spPr>
          <a:xfrm>
            <a:off x="548640" y="5760720"/>
            <a:ext cx="11109960" cy="502920"/>
          </a:xfrm>
          <a:prstGeom prst="roundRect">
            <a:avLst>
              <a:gd name="adj" fmla="val 18182"/>
            </a:avLst>
          </a:prstGeom>
          <a:solidFill>
            <a:srgbClr val="F3F3F3"/>
          </a:solidFill>
          <a:ln w="12700">
            <a:solidFill>
              <a:srgbClr val="F3F3F3"/>
            </a:solidFill>
            <a:prstDash val="solid"/>
          </a:ln>
        </p:spPr>
        <p:txBody>
          <a:bodyPr/>
          <a:lstStyle/>
          <a:p>
            <a:endParaRPr lang="ja-JP" altLang="en-US"/>
          </a:p>
        </p:txBody>
      </p:sp>
      <p:sp>
        <p:nvSpPr>
          <p:cNvPr id="48" name="Text 42"/>
          <p:cNvSpPr txBox="1"/>
          <p:nvPr/>
        </p:nvSpPr>
        <p:spPr>
          <a:xfrm>
            <a:off x="777240" y="5760720"/>
            <a:ext cx="10698480" cy="502920"/>
          </a:xfrm>
          <a:prstGeom prst="rect">
            <a:avLst/>
          </a:prstGeom>
          <a:noFill/>
          <a:ln/>
        </p:spPr>
        <p:txBody>
          <a:bodyPr wrap="square" lIns="0" tIns="0" rIns="0" bIns="0" rtlCol="0" anchor="ctr"/>
          <a:lstStyle/>
          <a:p>
            <a:pPr marL="0" indent="0">
              <a:buNone/>
            </a:pPr>
            <a:r>
              <a:rPr lang="en-US" sz="1000" b="1" dirty="0">
                <a:solidFill>
                  <a:srgbClr val="1A1A1A"/>
                </a:solidFill>
                <a:latin typeface="Meiryo" pitchFamily="34" charset="0"/>
                <a:ea typeface="Meiryo" pitchFamily="34" charset="-122"/>
                <a:cs typeface="Meiryo" pitchFamily="34" charset="-120"/>
              </a:rPr>
              <a:t>音量を上げるときの違い　</a:t>
            </a:r>
            <a:r>
              <a:rPr lang="en-US" sz="1000" dirty="0">
                <a:solidFill>
                  <a:srgbClr val="5A5A5A"/>
                </a:solidFill>
                <a:latin typeface="Meiryo" pitchFamily="34" charset="0"/>
                <a:ea typeface="Meiryo" pitchFamily="34" charset="-122"/>
                <a:cs typeface="Meiryo" pitchFamily="34" charset="-120"/>
              </a:rPr>
              <a:t>エアー伝導（VEXA）はスピーカーの音を大きくします。骨伝導は振動子をより強く振動させて音を大きくする方式のため、音量を上げるほど肌に伝わる振動も大きくなります。</a:t>
            </a:r>
            <a:endParaRPr lang="en-US" sz="1000" dirty="0"/>
          </a:p>
        </p:txBody>
      </p:sp>
      <p:sp>
        <p:nvSpPr>
          <p:cNvPr id="49" name="Text 43"/>
          <p:cNvSpPr txBox="1"/>
          <p:nvPr/>
        </p:nvSpPr>
        <p:spPr>
          <a:xfrm>
            <a:off x="548640" y="6281928"/>
            <a:ext cx="11064240" cy="182880"/>
          </a:xfrm>
          <a:prstGeom prst="rect">
            <a:avLst/>
          </a:prstGeom>
          <a:noFill/>
          <a:ln/>
        </p:spPr>
        <p:txBody>
          <a:bodyPr wrap="square" lIns="0" tIns="0" rIns="0" bIns="0" rtlCol="0" anchor="ctr"/>
          <a:lstStyle/>
          <a:p>
            <a:pPr marL="0" indent="0">
              <a:buNone/>
            </a:pPr>
            <a:r>
              <a:rPr lang="en-US" sz="800" dirty="0">
                <a:solidFill>
                  <a:srgbClr val="9A9A9A"/>
                </a:solidFill>
                <a:latin typeface="Meiryo" pitchFamily="34" charset="0"/>
                <a:ea typeface="Meiryo" pitchFamily="34" charset="-122"/>
                <a:cs typeface="Meiryo" pitchFamily="34" charset="-120"/>
              </a:rPr>
              <a:t>※ 骨伝導は振動子から漏れた空気の音を収音しており、装着時に骨から伝わる音とは経路が異なるため、この録音では正しく比較できません。受話音声は実機を装着して聞き比べていただくことをおすすめします。</a:t>
            </a:r>
            <a:endParaRPr lang="en-US" sz="800" dirty="0"/>
          </a:p>
        </p:txBody>
      </p:sp>
      <p:sp>
        <p:nvSpPr>
          <p:cNvPr id="50" name="Text 44"/>
          <p:cNvSpPr txBox="1"/>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9A9A"/>
                </a:solidFill>
                <a:latin typeface="Meiryo" pitchFamily="34" charset="0"/>
                <a:ea typeface="Meiryo" pitchFamily="34" charset="-122"/>
                <a:cs typeface="Meiryo" pitchFamily="34" charset="-120"/>
              </a:rPr>
              <a:t>VEXA vs 骨伝導ヘッドセット 比較資料  |  幹開発株式会社</a:t>
            </a:r>
            <a:endParaRPr lang="en-US" sz="900" dirty="0"/>
          </a:p>
        </p:txBody>
      </p:sp>
      <p:sp>
        <p:nvSpPr>
          <p:cNvPr id="51" name="Text 45"/>
          <p:cNvSpPr txBox="1"/>
          <p:nvPr/>
        </p:nvSpPr>
        <p:spPr>
          <a:xfrm>
            <a:off x="11155680" y="6446520"/>
            <a:ext cx="457200" cy="274320"/>
          </a:xfrm>
          <a:prstGeom prst="rect">
            <a:avLst/>
          </a:prstGeom>
          <a:noFill/>
          <a:ln/>
        </p:spPr>
        <p:txBody>
          <a:bodyPr wrap="square" lIns="0" tIns="0" rIns="0" bIns="0" rtlCol="0" anchor="ctr"/>
          <a:lstStyle/>
          <a:p>
            <a:pPr marL="0" indent="0" algn="r">
              <a:buNone/>
            </a:pPr>
            <a:r>
              <a:rPr lang="en-US" sz="900" dirty="0">
                <a:solidFill>
                  <a:srgbClr val="9A9A9A"/>
                </a:solidFill>
                <a:latin typeface="Meiryo" pitchFamily="34" charset="0"/>
                <a:ea typeface="Meiryo" pitchFamily="34" charset="-122"/>
                <a:cs typeface="Meiryo"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1A1A1A"/>
                </a:solidFill>
                <a:latin typeface="Meiryo" pitchFamily="34" charset="0"/>
                <a:ea typeface="Meiryo" pitchFamily="34" charset="-122"/>
                <a:cs typeface="Meiryo" pitchFamily="34" charset="-120"/>
              </a:rPr>
              <a:t>風雑音 ― 風防の効果を聞き比べる</a:t>
            </a:r>
            <a:endParaRPr lang="en-US" sz="3000" dirty="0"/>
          </a:p>
        </p:txBody>
      </p:sp>
      <p:sp>
        <p:nvSpPr>
          <p:cNvPr id="3" name="Text 1"/>
          <p:cNvSpPr txBox="1"/>
          <p:nvPr/>
        </p:nvSpPr>
        <p:spPr>
          <a:xfrm>
            <a:off x="548640" y="1005840"/>
            <a:ext cx="11064240" cy="365760"/>
          </a:xfrm>
          <a:prstGeom prst="rect">
            <a:avLst/>
          </a:prstGeom>
          <a:noFill/>
          <a:ln/>
        </p:spPr>
        <p:txBody>
          <a:bodyPr wrap="square" lIns="0" tIns="0" rIns="0" bIns="0" rtlCol="0" anchor="ctr"/>
          <a:lstStyle/>
          <a:p>
            <a:pPr marL="0" indent="0">
              <a:buNone/>
            </a:pPr>
            <a:r>
              <a:rPr lang="en-US" sz="1400" dirty="0">
                <a:solidFill>
                  <a:srgbClr val="5A5A5A"/>
                </a:solidFill>
                <a:latin typeface="Meiryo" pitchFamily="34" charset="0"/>
                <a:ea typeface="Meiryo" pitchFamily="34" charset="-122"/>
                <a:cs typeface="Meiryo" pitchFamily="34" charset="-120"/>
              </a:rPr>
              <a:t>風速 3m/s の風の中で同じ原稿を読み上げた録音です。風防の有無・サイズでどう変わるか、そのままお聞きください</a:t>
            </a:r>
            <a:endParaRPr lang="en-US" sz="1400" dirty="0"/>
          </a:p>
        </p:txBody>
      </p:sp>
      <p:sp>
        <p:nvSpPr>
          <p:cNvPr id="4" name="Shape 2"/>
          <p:cNvSpPr/>
          <p:nvPr/>
        </p:nvSpPr>
        <p:spPr>
          <a:xfrm>
            <a:off x="548640" y="1691640"/>
            <a:ext cx="2651760" cy="3749040"/>
          </a:xfrm>
          <a:prstGeom prst="roundRect">
            <a:avLst>
              <a:gd name="adj" fmla="val 5172"/>
            </a:avLst>
          </a:prstGeom>
          <a:solidFill>
            <a:srgbClr val="F3F3F3"/>
          </a:solidFill>
          <a:ln w="12700">
            <a:solidFill>
              <a:srgbClr val="F3F3F3"/>
            </a:solidFill>
            <a:prstDash val="solid"/>
          </a:ln>
        </p:spPr>
        <p:txBody>
          <a:bodyPr/>
          <a:lstStyle/>
          <a:p>
            <a:endParaRPr lang="ja-JP" altLang="en-US"/>
          </a:p>
        </p:txBody>
      </p:sp>
      <p:sp>
        <p:nvSpPr>
          <p:cNvPr id="5" name="Shape 3"/>
          <p:cNvSpPr/>
          <p:nvPr/>
        </p:nvSpPr>
        <p:spPr>
          <a:xfrm>
            <a:off x="777240" y="1938528"/>
            <a:ext cx="201168" cy="201168"/>
          </a:xfrm>
          <a:prstGeom prst="ellipse">
            <a:avLst/>
          </a:prstGeom>
          <a:solidFill>
            <a:srgbClr val="9A9A9A"/>
          </a:solidFill>
          <a:ln w="12700">
            <a:solidFill>
              <a:srgbClr val="9A9A9A"/>
            </a:solidFill>
            <a:prstDash val="solid"/>
          </a:ln>
        </p:spPr>
        <p:txBody>
          <a:bodyPr/>
          <a:lstStyle/>
          <a:p>
            <a:endParaRPr lang="ja-JP" altLang="en-US"/>
          </a:p>
        </p:txBody>
      </p:sp>
      <p:sp>
        <p:nvSpPr>
          <p:cNvPr id="6" name="Text 4"/>
          <p:cNvSpPr txBox="1"/>
          <p:nvPr/>
        </p:nvSpPr>
        <p:spPr>
          <a:xfrm>
            <a:off x="1051560" y="1856232"/>
            <a:ext cx="1920240" cy="365760"/>
          </a:xfrm>
          <a:prstGeom prst="rect">
            <a:avLst/>
          </a:prstGeom>
          <a:noFill/>
          <a:ln/>
        </p:spPr>
        <p:txBody>
          <a:bodyPr wrap="square" lIns="0" tIns="0" rIns="0" bIns="0" rtlCol="0" anchor="ctr"/>
          <a:lstStyle/>
          <a:p>
            <a:pPr marL="0" indent="0">
              <a:buNone/>
            </a:pPr>
            <a:r>
              <a:rPr lang="en-US" sz="1500" b="1" dirty="0">
                <a:solidFill>
                  <a:srgbClr val="1A1A1A"/>
                </a:solidFill>
                <a:latin typeface="Arial" pitchFamily="34" charset="0"/>
                <a:ea typeface="Arial" pitchFamily="34" charset="-122"/>
                <a:cs typeface="Arial" pitchFamily="34" charset="-120"/>
              </a:rPr>
              <a:t>VEXA</a:t>
            </a:r>
            <a:endParaRPr lang="en-US" sz="1500" dirty="0"/>
          </a:p>
        </p:txBody>
      </p:sp>
      <p:sp>
        <p:nvSpPr>
          <p:cNvPr id="7" name="Text 5"/>
          <p:cNvSpPr txBox="1"/>
          <p:nvPr/>
        </p:nvSpPr>
        <p:spPr>
          <a:xfrm>
            <a:off x="777240" y="2286000"/>
            <a:ext cx="2194560" cy="365760"/>
          </a:xfrm>
          <a:prstGeom prst="rect">
            <a:avLst/>
          </a:prstGeom>
          <a:noFill/>
          <a:ln/>
        </p:spPr>
        <p:txBody>
          <a:bodyPr wrap="square" lIns="0" tIns="0" rIns="0" bIns="0" rtlCol="0" anchor="ctr"/>
          <a:lstStyle/>
          <a:p>
            <a:pPr marL="0" indent="0">
              <a:buNone/>
            </a:pPr>
            <a:r>
              <a:rPr lang="en-US" sz="1200" b="1" dirty="0">
                <a:solidFill>
                  <a:srgbClr val="1A1A1A"/>
                </a:solidFill>
                <a:latin typeface="Meiryo" pitchFamily="34" charset="0"/>
                <a:ea typeface="Meiryo" pitchFamily="34" charset="-122"/>
                <a:cs typeface="Meiryo" pitchFamily="34" charset="-120"/>
              </a:rPr>
              <a:t>風防なし</a:t>
            </a:r>
            <a:endParaRPr lang="en-US" sz="1200" dirty="0"/>
          </a:p>
        </p:txBody>
      </p:sp>
      <p:pic>
        <p:nvPicPr>
          <p:cNvPr id="8" name="Media 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371600" y="2880360"/>
            <a:ext cx="1005840" cy="1005840"/>
          </a:xfrm>
          <a:prstGeom prst="rect">
            <a:avLst/>
          </a:prstGeom>
        </p:spPr>
      </p:pic>
      <p:sp>
        <p:nvSpPr>
          <p:cNvPr id="9" name="Text 6"/>
          <p:cNvSpPr txBox="1"/>
          <p:nvPr/>
        </p:nvSpPr>
        <p:spPr>
          <a:xfrm>
            <a:off x="777240" y="3977640"/>
            <a:ext cx="2194560" cy="274320"/>
          </a:xfrm>
          <a:prstGeom prst="rect">
            <a:avLst/>
          </a:prstGeom>
          <a:noFill/>
          <a:ln/>
        </p:spPr>
        <p:txBody>
          <a:bodyPr wrap="square" lIns="0" tIns="0" rIns="0" bIns="0" rtlCol="0" anchor="ctr"/>
          <a:lstStyle/>
          <a:p>
            <a:pPr marL="0" indent="0" algn="ctr">
              <a:buNone/>
            </a:pPr>
            <a:r>
              <a:rPr lang="en-US" sz="900" dirty="0">
                <a:solidFill>
                  <a:srgbClr val="9A9A9A"/>
                </a:solidFill>
                <a:latin typeface="Meiryo" pitchFamily="34" charset="0"/>
                <a:ea typeface="Meiryo" pitchFamily="34" charset="-122"/>
                <a:cs typeface="Meiryo" pitchFamily="34" charset="-120"/>
              </a:rPr>
              <a:t>クリックで再生</a:t>
            </a:r>
            <a:endParaRPr lang="en-US" sz="900" dirty="0"/>
          </a:p>
        </p:txBody>
      </p:sp>
      <p:sp>
        <p:nvSpPr>
          <p:cNvPr id="10" name="Text 7"/>
          <p:cNvSpPr txBox="1"/>
          <p:nvPr/>
        </p:nvSpPr>
        <p:spPr>
          <a:xfrm>
            <a:off x="777240" y="4389120"/>
            <a:ext cx="2194560" cy="960120"/>
          </a:xfrm>
          <a:prstGeom prst="rect">
            <a:avLst/>
          </a:prstGeom>
          <a:noFill/>
          <a:ln/>
        </p:spPr>
        <p:txBody>
          <a:bodyPr wrap="square" lIns="0" tIns="0" rIns="0" bIns="0" rtlCol="0" anchor="t"/>
          <a:lstStyle/>
          <a:p>
            <a:pPr marL="0" indent="0">
              <a:buNone/>
            </a:pPr>
            <a:r>
              <a:rPr lang="en-US" sz="1000" dirty="0">
                <a:solidFill>
                  <a:srgbClr val="5A5A5A"/>
                </a:solidFill>
                <a:latin typeface="Meiryo" pitchFamily="34" charset="0"/>
                <a:ea typeface="Meiryo" pitchFamily="34" charset="-122"/>
                <a:cs typeface="Meiryo" pitchFamily="34" charset="-120"/>
              </a:rPr>
              <a:t>風が直接マイクに当たった状態。「ボボボ」という音が連続します。室内限定の運用では風の影響はほとんどありませんが、風防は付けた方が突然の吹かれやマイク詰まりを防げるので安心です。</a:t>
            </a:r>
            <a:endParaRPr lang="en-US" sz="1000" dirty="0"/>
          </a:p>
        </p:txBody>
      </p:sp>
      <p:sp>
        <p:nvSpPr>
          <p:cNvPr id="11" name="Shape 8"/>
          <p:cNvSpPr/>
          <p:nvPr/>
        </p:nvSpPr>
        <p:spPr>
          <a:xfrm>
            <a:off x="3360420" y="1691640"/>
            <a:ext cx="2651760" cy="3749040"/>
          </a:xfrm>
          <a:prstGeom prst="roundRect">
            <a:avLst>
              <a:gd name="adj" fmla="val 5172"/>
            </a:avLst>
          </a:prstGeom>
          <a:solidFill>
            <a:srgbClr val="F3F3F3"/>
          </a:solidFill>
          <a:ln w="19050">
            <a:solidFill>
              <a:srgbClr val="C8102E"/>
            </a:solidFill>
            <a:prstDash val="solid"/>
          </a:ln>
        </p:spPr>
        <p:txBody>
          <a:bodyPr/>
          <a:lstStyle/>
          <a:p>
            <a:endParaRPr lang="ja-JP" altLang="en-US"/>
          </a:p>
        </p:txBody>
      </p:sp>
      <p:sp>
        <p:nvSpPr>
          <p:cNvPr id="12" name="Shape 9"/>
          <p:cNvSpPr/>
          <p:nvPr/>
        </p:nvSpPr>
        <p:spPr>
          <a:xfrm>
            <a:off x="3589020" y="1938528"/>
            <a:ext cx="201168" cy="201168"/>
          </a:xfrm>
          <a:prstGeom prst="ellipse">
            <a:avLst/>
          </a:prstGeom>
          <a:solidFill>
            <a:srgbClr val="C8102E"/>
          </a:solidFill>
          <a:ln w="12700">
            <a:solidFill>
              <a:srgbClr val="C8102E"/>
            </a:solidFill>
            <a:prstDash val="solid"/>
          </a:ln>
        </p:spPr>
        <p:txBody>
          <a:bodyPr/>
          <a:lstStyle/>
          <a:p>
            <a:endParaRPr lang="ja-JP" altLang="en-US"/>
          </a:p>
        </p:txBody>
      </p:sp>
      <p:sp>
        <p:nvSpPr>
          <p:cNvPr id="13" name="Text 10"/>
          <p:cNvSpPr txBox="1"/>
          <p:nvPr/>
        </p:nvSpPr>
        <p:spPr>
          <a:xfrm>
            <a:off x="3863340" y="1856232"/>
            <a:ext cx="1920240" cy="365760"/>
          </a:xfrm>
          <a:prstGeom prst="rect">
            <a:avLst/>
          </a:prstGeom>
          <a:noFill/>
          <a:ln/>
        </p:spPr>
        <p:txBody>
          <a:bodyPr wrap="square" lIns="0" tIns="0" rIns="0" bIns="0" rtlCol="0" anchor="ctr"/>
          <a:lstStyle/>
          <a:p>
            <a:pPr marL="0" indent="0">
              <a:buNone/>
            </a:pPr>
            <a:r>
              <a:rPr lang="en-US" sz="1500" b="1" dirty="0">
                <a:solidFill>
                  <a:srgbClr val="C8102E"/>
                </a:solidFill>
                <a:latin typeface="Arial" pitchFamily="34" charset="0"/>
                <a:ea typeface="Arial" pitchFamily="34" charset="-122"/>
                <a:cs typeface="Arial" pitchFamily="34" charset="-120"/>
              </a:rPr>
              <a:t>VEXA</a:t>
            </a:r>
            <a:endParaRPr lang="en-US" sz="1500" dirty="0"/>
          </a:p>
        </p:txBody>
      </p:sp>
      <p:sp>
        <p:nvSpPr>
          <p:cNvPr id="14" name="Text 11"/>
          <p:cNvSpPr txBox="1"/>
          <p:nvPr/>
        </p:nvSpPr>
        <p:spPr>
          <a:xfrm>
            <a:off x="3589020" y="2286000"/>
            <a:ext cx="2194560" cy="365760"/>
          </a:xfrm>
          <a:prstGeom prst="rect">
            <a:avLst/>
          </a:prstGeom>
          <a:noFill/>
          <a:ln/>
        </p:spPr>
        <p:txBody>
          <a:bodyPr wrap="square" lIns="0" tIns="0" rIns="0" bIns="0" rtlCol="0" anchor="ctr"/>
          <a:lstStyle/>
          <a:p>
            <a:pPr marL="0" indent="0">
              <a:buNone/>
            </a:pPr>
            <a:r>
              <a:rPr lang="en-US" sz="1200" b="1" dirty="0">
                <a:solidFill>
                  <a:srgbClr val="1A1A1A"/>
                </a:solidFill>
                <a:latin typeface="Meiryo" pitchFamily="34" charset="0"/>
                <a:ea typeface="Meiryo" pitchFamily="34" charset="-122"/>
                <a:cs typeface="Meiryo" pitchFamily="34" charset="-120"/>
              </a:rPr>
              <a:t>中風防（標準・装着済み）</a:t>
            </a:r>
            <a:endParaRPr lang="en-US" sz="1200" dirty="0"/>
          </a:p>
        </p:txBody>
      </p:sp>
      <p:pic>
        <p:nvPicPr>
          <p:cNvPr id="15" name="Media 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4183380" y="2880360"/>
            <a:ext cx="1005840" cy="1005840"/>
          </a:xfrm>
          <a:prstGeom prst="rect">
            <a:avLst/>
          </a:prstGeom>
        </p:spPr>
      </p:pic>
      <p:sp>
        <p:nvSpPr>
          <p:cNvPr id="16" name="Text 12"/>
          <p:cNvSpPr txBox="1"/>
          <p:nvPr/>
        </p:nvSpPr>
        <p:spPr>
          <a:xfrm>
            <a:off x="3589020" y="3977640"/>
            <a:ext cx="2194560" cy="274320"/>
          </a:xfrm>
          <a:prstGeom prst="rect">
            <a:avLst/>
          </a:prstGeom>
          <a:noFill/>
          <a:ln/>
        </p:spPr>
        <p:txBody>
          <a:bodyPr wrap="square" lIns="0" tIns="0" rIns="0" bIns="0" rtlCol="0" anchor="ctr"/>
          <a:lstStyle/>
          <a:p>
            <a:pPr marL="0" indent="0" algn="ctr">
              <a:buNone/>
            </a:pPr>
            <a:r>
              <a:rPr lang="en-US" sz="900" dirty="0">
                <a:solidFill>
                  <a:srgbClr val="9A9A9A"/>
                </a:solidFill>
                <a:latin typeface="Meiryo" pitchFamily="34" charset="0"/>
                <a:ea typeface="Meiryo" pitchFamily="34" charset="-122"/>
                <a:cs typeface="Meiryo" pitchFamily="34" charset="-120"/>
              </a:rPr>
              <a:t>クリックで再生</a:t>
            </a:r>
            <a:endParaRPr lang="en-US" sz="900" dirty="0"/>
          </a:p>
        </p:txBody>
      </p:sp>
      <p:sp>
        <p:nvSpPr>
          <p:cNvPr id="17" name="Text 13"/>
          <p:cNvSpPr txBox="1"/>
          <p:nvPr/>
        </p:nvSpPr>
        <p:spPr>
          <a:xfrm>
            <a:off x="3589020" y="4389120"/>
            <a:ext cx="2194560" cy="960120"/>
          </a:xfrm>
          <a:prstGeom prst="rect">
            <a:avLst/>
          </a:prstGeom>
          <a:noFill/>
          <a:ln/>
        </p:spPr>
        <p:txBody>
          <a:bodyPr wrap="square" lIns="0" tIns="0" rIns="0" bIns="0" rtlCol="0" anchor="t"/>
          <a:lstStyle/>
          <a:p>
            <a:pPr marL="0" indent="0">
              <a:buNone/>
            </a:pPr>
            <a:r>
              <a:rPr lang="en-US" sz="1000" dirty="0">
                <a:solidFill>
                  <a:srgbClr val="5A5A5A"/>
                </a:solidFill>
                <a:latin typeface="Meiryo" pitchFamily="34" charset="0"/>
                <a:ea typeface="Meiryo" pitchFamily="34" charset="-122"/>
                <a:cs typeface="Meiryo" pitchFamily="34" charset="-120"/>
              </a:rPr>
              <a:t>屋内・通常の現場向け。風防で物理的に風を防ぐ方式のため、低い風の音が一部残りますが、声の帯域はすっきりします。</a:t>
            </a:r>
            <a:endParaRPr lang="en-US" sz="1000" dirty="0"/>
          </a:p>
        </p:txBody>
      </p:sp>
      <p:sp>
        <p:nvSpPr>
          <p:cNvPr id="18" name="Shape 14"/>
          <p:cNvSpPr/>
          <p:nvPr/>
        </p:nvSpPr>
        <p:spPr>
          <a:xfrm>
            <a:off x="6172200" y="1691640"/>
            <a:ext cx="2651760" cy="3749040"/>
          </a:xfrm>
          <a:prstGeom prst="roundRect">
            <a:avLst>
              <a:gd name="adj" fmla="val 5172"/>
            </a:avLst>
          </a:prstGeom>
          <a:solidFill>
            <a:srgbClr val="F3F3F3"/>
          </a:solidFill>
          <a:ln w="19050">
            <a:solidFill>
              <a:srgbClr val="C8102E"/>
            </a:solidFill>
            <a:prstDash val="solid"/>
          </a:ln>
        </p:spPr>
        <p:txBody>
          <a:bodyPr/>
          <a:lstStyle/>
          <a:p>
            <a:endParaRPr lang="ja-JP" altLang="en-US"/>
          </a:p>
        </p:txBody>
      </p:sp>
      <p:sp>
        <p:nvSpPr>
          <p:cNvPr id="19" name="Shape 15"/>
          <p:cNvSpPr/>
          <p:nvPr/>
        </p:nvSpPr>
        <p:spPr>
          <a:xfrm>
            <a:off x="6400800" y="1938528"/>
            <a:ext cx="201168" cy="201168"/>
          </a:xfrm>
          <a:prstGeom prst="ellipse">
            <a:avLst/>
          </a:prstGeom>
          <a:solidFill>
            <a:srgbClr val="C8102E"/>
          </a:solidFill>
          <a:ln w="12700">
            <a:solidFill>
              <a:srgbClr val="C8102E"/>
            </a:solidFill>
            <a:prstDash val="solid"/>
          </a:ln>
        </p:spPr>
        <p:txBody>
          <a:bodyPr/>
          <a:lstStyle/>
          <a:p>
            <a:endParaRPr lang="ja-JP" altLang="en-US"/>
          </a:p>
        </p:txBody>
      </p:sp>
      <p:sp>
        <p:nvSpPr>
          <p:cNvPr id="20" name="Text 16"/>
          <p:cNvSpPr txBox="1"/>
          <p:nvPr/>
        </p:nvSpPr>
        <p:spPr>
          <a:xfrm>
            <a:off x="6675120" y="1856232"/>
            <a:ext cx="1920240" cy="365760"/>
          </a:xfrm>
          <a:prstGeom prst="rect">
            <a:avLst/>
          </a:prstGeom>
          <a:noFill/>
          <a:ln/>
        </p:spPr>
        <p:txBody>
          <a:bodyPr wrap="square" lIns="0" tIns="0" rIns="0" bIns="0" rtlCol="0" anchor="ctr"/>
          <a:lstStyle/>
          <a:p>
            <a:pPr marL="0" indent="0">
              <a:buNone/>
            </a:pPr>
            <a:r>
              <a:rPr lang="en-US" sz="1500" b="1" dirty="0">
                <a:solidFill>
                  <a:srgbClr val="C8102E"/>
                </a:solidFill>
                <a:latin typeface="Arial" pitchFamily="34" charset="0"/>
                <a:ea typeface="Arial" pitchFamily="34" charset="-122"/>
                <a:cs typeface="Arial" pitchFamily="34" charset="-120"/>
              </a:rPr>
              <a:t>VEXA</a:t>
            </a:r>
            <a:endParaRPr lang="en-US" sz="1500" dirty="0"/>
          </a:p>
        </p:txBody>
      </p:sp>
      <p:sp>
        <p:nvSpPr>
          <p:cNvPr id="21" name="Text 17"/>
          <p:cNvSpPr txBox="1"/>
          <p:nvPr/>
        </p:nvSpPr>
        <p:spPr>
          <a:xfrm>
            <a:off x="6400800" y="2286000"/>
            <a:ext cx="2194560" cy="365760"/>
          </a:xfrm>
          <a:prstGeom prst="rect">
            <a:avLst/>
          </a:prstGeom>
          <a:noFill/>
          <a:ln/>
        </p:spPr>
        <p:txBody>
          <a:bodyPr wrap="square" lIns="0" tIns="0" rIns="0" bIns="0" rtlCol="0" anchor="ctr"/>
          <a:lstStyle/>
          <a:p>
            <a:pPr marL="0" indent="0">
              <a:buNone/>
            </a:pPr>
            <a:r>
              <a:rPr lang="en-US" sz="1200" b="1" dirty="0">
                <a:solidFill>
                  <a:srgbClr val="1A1A1A"/>
                </a:solidFill>
                <a:latin typeface="Meiryo" pitchFamily="34" charset="0"/>
                <a:ea typeface="Meiryo" pitchFamily="34" charset="-122"/>
                <a:cs typeface="Meiryo" pitchFamily="34" charset="-120"/>
              </a:rPr>
              <a:t>大風防（付属）</a:t>
            </a:r>
            <a:endParaRPr lang="en-US" sz="1200" dirty="0"/>
          </a:p>
        </p:txBody>
      </p:sp>
      <p:pic>
        <p:nvPicPr>
          <p:cNvPr id="22" name="Media 2">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1"/>
          <a:stretch>
            <a:fillRect/>
          </a:stretch>
        </p:blipFill>
        <p:spPr>
          <a:xfrm>
            <a:off x="6995160" y="2880360"/>
            <a:ext cx="1005840" cy="1005840"/>
          </a:xfrm>
          <a:prstGeom prst="rect">
            <a:avLst/>
          </a:prstGeom>
        </p:spPr>
      </p:pic>
      <p:sp>
        <p:nvSpPr>
          <p:cNvPr id="23" name="Text 18"/>
          <p:cNvSpPr txBox="1"/>
          <p:nvPr/>
        </p:nvSpPr>
        <p:spPr>
          <a:xfrm>
            <a:off x="6400800" y="3977640"/>
            <a:ext cx="2194560" cy="274320"/>
          </a:xfrm>
          <a:prstGeom prst="rect">
            <a:avLst/>
          </a:prstGeom>
          <a:noFill/>
          <a:ln/>
        </p:spPr>
        <p:txBody>
          <a:bodyPr wrap="square" lIns="0" tIns="0" rIns="0" bIns="0" rtlCol="0" anchor="ctr"/>
          <a:lstStyle/>
          <a:p>
            <a:pPr marL="0" indent="0" algn="ctr">
              <a:buNone/>
            </a:pPr>
            <a:r>
              <a:rPr lang="en-US" sz="900" dirty="0">
                <a:solidFill>
                  <a:srgbClr val="9A9A9A"/>
                </a:solidFill>
                <a:latin typeface="Meiryo" pitchFamily="34" charset="0"/>
                <a:ea typeface="Meiryo" pitchFamily="34" charset="-122"/>
                <a:cs typeface="Meiryo" pitchFamily="34" charset="-120"/>
              </a:rPr>
              <a:t>クリックで再生</a:t>
            </a:r>
            <a:endParaRPr lang="en-US" sz="900" dirty="0"/>
          </a:p>
        </p:txBody>
      </p:sp>
      <p:sp>
        <p:nvSpPr>
          <p:cNvPr id="24" name="Text 19"/>
          <p:cNvSpPr txBox="1"/>
          <p:nvPr/>
        </p:nvSpPr>
        <p:spPr>
          <a:xfrm>
            <a:off x="6400800" y="4389120"/>
            <a:ext cx="2194560" cy="960120"/>
          </a:xfrm>
          <a:prstGeom prst="rect">
            <a:avLst/>
          </a:prstGeom>
          <a:noFill/>
          <a:ln/>
        </p:spPr>
        <p:txBody>
          <a:bodyPr wrap="square" lIns="0" tIns="0" rIns="0" bIns="0" rtlCol="0" anchor="t"/>
          <a:lstStyle/>
          <a:p>
            <a:pPr marL="0" indent="0">
              <a:buNone/>
            </a:pPr>
            <a:r>
              <a:rPr lang="en-US" sz="1000" dirty="0">
                <a:solidFill>
                  <a:srgbClr val="5A5A5A"/>
                </a:solidFill>
                <a:latin typeface="Meiryo" pitchFamily="34" charset="0"/>
                <a:ea typeface="Meiryo" pitchFamily="34" charset="-122"/>
                <a:cs typeface="Meiryo" pitchFamily="34" charset="-120"/>
              </a:rPr>
              <a:t>屋外・風のある現場向け。厚いスポンジで吹かれをしっかり抑えます。低い風の音は一部残りますが、声の帯域はすっきりします。</a:t>
            </a:r>
            <a:endParaRPr lang="en-US" sz="1000" dirty="0"/>
          </a:p>
        </p:txBody>
      </p:sp>
      <p:sp>
        <p:nvSpPr>
          <p:cNvPr id="25" name="Shape 20"/>
          <p:cNvSpPr/>
          <p:nvPr/>
        </p:nvSpPr>
        <p:spPr>
          <a:xfrm>
            <a:off x="8983980" y="1691640"/>
            <a:ext cx="2651760" cy="3749040"/>
          </a:xfrm>
          <a:prstGeom prst="roundRect">
            <a:avLst>
              <a:gd name="adj" fmla="val 5172"/>
            </a:avLst>
          </a:prstGeom>
          <a:solidFill>
            <a:srgbClr val="F3F3F3"/>
          </a:solidFill>
          <a:ln w="19050">
            <a:solidFill>
              <a:srgbClr val="2F6FB0"/>
            </a:solidFill>
            <a:prstDash val="solid"/>
          </a:ln>
        </p:spPr>
        <p:txBody>
          <a:bodyPr/>
          <a:lstStyle/>
          <a:p>
            <a:endParaRPr lang="ja-JP" altLang="en-US"/>
          </a:p>
        </p:txBody>
      </p:sp>
      <p:sp>
        <p:nvSpPr>
          <p:cNvPr id="26" name="Shape 21"/>
          <p:cNvSpPr/>
          <p:nvPr/>
        </p:nvSpPr>
        <p:spPr>
          <a:xfrm>
            <a:off x="9212580" y="1938528"/>
            <a:ext cx="201168" cy="201168"/>
          </a:xfrm>
          <a:prstGeom prst="ellipse">
            <a:avLst/>
          </a:prstGeom>
          <a:solidFill>
            <a:srgbClr val="2F6FB0"/>
          </a:solidFill>
          <a:ln w="12700">
            <a:solidFill>
              <a:srgbClr val="2F6FB0"/>
            </a:solidFill>
            <a:prstDash val="solid"/>
          </a:ln>
        </p:spPr>
        <p:txBody>
          <a:bodyPr/>
          <a:lstStyle/>
          <a:p>
            <a:endParaRPr lang="ja-JP" altLang="en-US"/>
          </a:p>
        </p:txBody>
      </p:sp>
      <p:sp>
        <p:nvSpPr>
          <p:cNvPr id="27" name="Text 22"/>
          <p:cNvSpPr txBox="1"/>
          <p:nvPr/>
        </p:nvSpPr>
        <p:spPr>
          <a:xfrm>
            <a:off x="9486900" y="1856232"/>
            <a:ext cx="1920240" cy="365760"/>
          </a:xfrm>
          <a:prstGeom prst="rect">
            <a:avLst/>
          </a:prstGeom>
          <a:noFill/>
          <a:ln/>
        </p:spPr>
        <p:txBody>
          <a:bodyPr wrap="square" lIns="0" tIns="0" rIns="0" bIns="0" rtlCol="0" anchor="ctr"/>
          <a:lstStyle/>
          <a:p>
            <a:pPr marL="0" indent="0">
              <a:buNone/>
            </a:pPr>
            <a:r>
              <a:rPr lang="en-US" sz="1500" b="1" dirty="0">
                <a:solidFill>
                  <a:srgbClr val="2F6FB0"/>
                </a:solidFill>
                <a:latin typeface="Arial" pitchFamily="34" charset="0"/>
                <a:ea typeface="Arial" pitchFamily="34" charset="-122"/>
                <a:cs typeface="Arial" pitchFamily="34" charset="-120"/>
              </a:rPr>
              <a:t>OpenComm2</a:t>
            </a:r>
            <a:endParaRPr lang="en-US" sz="1500" dirty="0"/>
          </a:p>
        </p:txBody>
      </p:sp>
      <p:sp>
        <p:nvSpPr>
          <p:cNvPr id="28" name="Text 23"/>
          <p:cNvSpPr txBox="1"/>
          <p:nvPr/>
        </p:nvSpPr>
        <p:spPr>
          <a:xfrm>
            <a:off x="9212580" y="2286000"/>
            <a:ext cx="2194560" cy="365760"/>
          </a:xfrm>
          <a:prstGeom prst="rect">
            <a:avLst/>
          </a:prstGeom>
          <a:noFill/>
          <a:ln/>
        </p:spPr>
        <p:txBody>
          <a:bodyPr wrap="square" lIns="0" tIns="0" rIns="0" bIns="0" rtlCol="0" anchor="ctr"/>
          <a:lstStyle/>
          <a:p>
            <a:pPr marL="0" indent="0">
              <a:buNone/>
            </a:pPr>
            <a:r>
              <a:rPr lang="en-US" sz="1200" b="1" dirty="0">
                <a:solidFill>
                  <a:srgbClr val="1A1A1A"/>
                </a:solidFill>
                <a:latin typeface="Meiryo" pitchFamily="34" charset="0"/>
                <a:ea typeface="Meiryo" pitchFamily="34" charset="-122"/>
                <a:cs typeface="Meiryo" pitchFamily="34" charset="-120"/>
              </a:rPr>
              <a:t>標準状態</a:t>
            </a:r>
            <a:endParaRPr lang="en-US" sz="1200" dirty="0"/>
          </a:p>
        </p:txBody>
      </p:sp>
      <p:pic>
        <p:nvPicPr>
          <p:cNvPr id="29" name="Media 3">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1"/>
          <a:stretch>
            <a:fillRect/>
          </a:stretch>
        </p:blipFill>
        <p:spPr>
          <a:xfrm>
            <a:off x="9806940" y="2880360"/>
            <a:ext cx="1005840" cy="1005840"/>
          </a:xfrm>
          <a:prstGeom prst="rect">
            <a:avLst/>
          </a:prstGeom>
        </p:spPr>
      </p:pic>
      <p:sp>
        <p:nvSpPr>
          <p:cNvPr id="30" name="Text 24"/>
          <p:cNvSpPr txBox="1"/>
          <p:nvPr/>
        </p:nvSpPr>
        <p:spPr>
          <a:xfrm>
            <a:off x="9212580" y="3977640"/>
            <a:ext cx="2194560" cy="274320"/>
          </a:xfrm>
          <a:prstGeom prst="rect">
            <a:avLst/>
          </a:prstGeom>
          <a:noFill/>
          <a:ln/>
        </p:spPr>
        <p:txBody>
          <a:bodyPr wrap="square" lIns="0" tIns="0" rIns="0" bIns="0" rtlCol="0" anchor="ctr"/>
          <a:lstStyle/>
          <a:p>
            <a:pPr marL="0" indent="0" algn="ctr">
              <a:buNone/>
            </a:pPr>
            <a:r>
              <a:rPr lang="en-US" sz="900" dirty="0">
                <a:solidFill>
                  <a:srgbClr val="9A9A9A"/>
                </a:solidFill>
                <a:latin typeface="Meiryo" pitchFamily="34" charset="0"/>
                <a:ea typeface="Meiryo" pitchFamily="34" charset="-122"/>
                <a:cs typeface="Meiryo" pitchFamily="34" charset="-120"/>
              </a:rPr>
              <a:t>クリックで再生</a:t>
            </a:r>
            <a:endParaRPr lang="en-US" sz="900" dirty="0"/>
          </a:p>
        </p:txBody>
      </p:sp>
      <p:sp>
        <p:nvSpPr>
          <p:cNvPr id="31" name="Text 25"/>
          <p:cNvSpPr txBox="1"/>
          <p:nvPr/>
        </p:nvSpPr>
        <p:spPr>
          <a:xfrm>
            <a:off x="9212580" y="4389120"/>
            <a:ext cx="2194560" cy="960120"/>
          </a:xfrm>
          <a:prstGeom prst="rect">
            <a:avLst/>
          </a:prstGeom>
          <a:noFill/>
          <a:ln/>
        </p:spPr>
        <p:txBody>
          <a:bodyPr wrap="square" lIns="0" tIns="0" rIns="0" bIns="0" rtlCol="0" anchor="t"/>
          <a:lstStyle/>
          <a:p>
            <a:pPr marL="0" indent="0">
              <a:buNone/>
            </a:pPr>
            <a:r>
              <a:rPr lang="en-US" sz="1000" dirty="0">
                <a:solidFill>
                  <a:srgbClr val="5A5A5A"/>
                </a:solidFill>
                <a:latin typeface="Meiryo" pitchFamily="34" charset="0"/>
                <a:ea typeface="Meiryo" pitchFamily="34" charset="-122"/>
                <a:cs typeface="Meiryo" pitchFamily="34" charset="-120"/>
              </a:rPr>
              <a:t>同条件での録音。電子処理で低い風の音を抑える方式のため、高い成分が残った聞こえ方になります。</a:t>
            </a:r>
            <a:endParaRPr lang="en-US" sz="1000" dirty="0"/>
          </a:p>
        </p:txBody>
      </p:sp>
      <p:sp>
        <p:nvSpPr>
          <p:cNvPr id="32" name="Shape 26"/>
          <p:cNvSpPr/>
          <p:nvPr/>
        </p:nvSpPr>
        <p:spPr>
          <a:xfrm>
            <a:off x="548640" y="5623560"/>
            <a:ext cx="11109960" cy="640080"/>
          </a:xfrm>
          <a:prstGeom prst="roundRect">
            <a:avLst>
              <a:gd name="adj" fmla="val 14286"/>
            </a:avLst>
          </a:prstGeom>
          <a:solidFill>
            <a:srgbClr val="FFFFFF"/>
          </a:solidFill>
          <a:ln w="12700">
            <a:solidFill>
              <a:srgbClr val="D9D9D9"/>
            </a:solidFill>
            <a:prstDash val="solid"/>
          </a:ln>
        </p:spPr>
        <p:txBody>
          <a:bodyPr/>
          <a:lstStyle/>
          <a:p>
            <a:endParaRPr lang="ja-JP" altLang="en-US"/>
          </a:p>
        </p:txBody>
      </p:sp>
      <p:sp>
        <p:nvSpPr>
          <p:cNvPr id="33" name="Text 27"/>
          <p:cNvSpPr txBox="1"/>
          <p:nvPr/>
        </p:nvSpPr>
        <p:spPr>
          <a:xfrm>
            <a:off x="777240" y="5623560"/>
            <a:ext cx="10698480" cy="640080"/>
          </a:xfrm>
          <a:prstGeom prst="rect">
            <a:avLst/>
          </a:prstGeom>
          <a:noFill/>
          <a:ln/>
        </p:spPr>
        <p:txBody>
          <a:bodyPr wrap="square" lIns="0" tIns="0" rIns="0" bIns="0" rtlCol="0" anchor="ctr"/>
          <a:lstStyle/>
          <a:p>
            <a:pPr marL="0" indent="0">
              <a:buNone/>
            </a:pPr>
            <a:r>
              <a:rPr lang="en-US" sz="1100" b="1" dirty="0">
                <a:solidFill>
                  <a:srgbClr val="1A1A1A"/>
                </a:solidFill>
                <a:latin typeface="Meiryo" pitchFamily="34" charset="0"/>
                <a:ea typeface="Meiryo" pitchFamily="34" charset="-122"/>
                <a:cs typeface="Meiryo" pitchFamily="34" charset="-120"/>
              </a:rPr>
              <a:t>室内での運用では、どちらも風の影響はほとんどありません。</a:t>
            </a:r>
            <a:r>
              <a:rPr lang="en-US" sz="1100" dirty="0">
                <a:solidFill>
                  <a:srgbClr val="5A5A5A"/>
                </a:solidFill>
                <a:latin typeface="Meiryo" pitchFamily="34" charset="0"/>
                <a:ea typeface="Meiryo" pitchFamily="34" charset="-122"/>
                <a:cs typeface="Meiryo" pitchFamily="34" charset="-120"/>
              </a:rPr>
              <a:t>　屋外や送風のある場所では大風防をご使用ください。風防は風の音を防ぐだけでなく、ほこりや飛沫によるマイクの詰まりも防ぎます。</a:t>
            </a:r>
            <a:endParaRPr lang="en-US" sz="1100" dirty="0"/>
          </a:p>
        </p:txBody>
      </p:sp>
      <p:sp>
        <p:nvSpPr>
          <p:cNvPr id="34" name="Text 28"/>
          <p:cNvSpPr txBox="1"/>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9A9A"/>
                </a:solidFill>
                <a:latin typeface="Meiryo" pitchFamily="34" charset="0"/>
                <a:ea typeface="Meiryo" pitchFamily="34" charset="-122"/>
                <a:cs typeface="Meiryo" pitchFamily="34" charset="-120"/>
              </a:rPr>
              <a:t>VEXA vs 骨伝導ヘッドセット 比較資料  |  幹開発株式会社</a:t>
            </a:r>
            <a:endParaRPr lang="en-US" sz="900" dirty="0"/>
          </a:p>
        </p:txBody>
      </p:sp>
      <p:sp>
        <p:nvSpPr>
          <p:cNvPr id="35" name="Text 29"/>
          <p:cNvSpPr txBox="1"/>
          <p:nvPr/>
        </p:nvSpPr>
        <p:spPr>
          <a:xfrm>
            <a:off x="11155680" y="6446520"/>
            <a:ext cx="457200" cy="274320"/>
          </a:xfrm>
          <a:prstGeom prst="rect">
            <a:avLst/>
          </a:prstGeom>
          <a:noFill/>
          <a:ln/>
        </p:spPr>
        <p:txBody>
          <a:bodyPr wrap="square" lIns="0" tIns="0" rIns="0" bIns="0" rtlCol="0" anchor="ctr"/>
          <a:lstStyle/>
          <a:p>
            <a:pPr marL="0" indent="0" algn="r">
              <a:buNone/>
            </a:pPr>
            <a:r>
              <a:rPr lang="en-US" sz="900" dirty="0">
                <a:solidFill>
                  <a:srgbClr val="9A9A9A"/>
                </a:solidFill>
                <a:latin typeface="Meiryo" pitchFamily="34" charset="0"/>
                <a:ea typeface="Meiryo" pitchFamily="34" charset="-122"/>
                <a:cs typeface="Meiryo"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1A1A1A"/>
                </a:solidFill>
                <a:latin typeface="Meiryo" pitchFamily="34" charset="0"/>
                <a:ea typeface="Meiryo" pitchFamily="34" charset="-122"/>
                <a:cs typeface="Meiryo" pitchFamily="34" charset="-120"/>
              </a:rPr>
              <a:t>音声テキスト化（文字起こし）の認識率</a:t>
            </a:r>
            <a:endParaRPr lang="en-US" sz="3000" dirty="0"/>
          </a:p>
        </p:txBody>
      </p:sp>
      <p:sp>
        <p:nvSpPr>
          <p:cNvPr id="3" name="Text 1"/>
          <p:cNvSpPr txBox="1"/>
          <p:nvPr/>
        </p:nvSpPr>
        <p:spPr>
          <a:xfrm>
            <a:off x="548640" y="1005840"/>
            <a:ext cx="11064240" cy="365760"/>
          </a:xfrm>
          <a:prstGeom prst="rect">
            <a:avLst/>
          </a:prstGeom>
          <a:noFill/>
          <a:ln/>
        </p:spPr>
        <p:txBody>
          <a:bodyPr wrap="square" lIns="0" tIns="0" rIns="0" bIns="0" rtlCol="0" anchor="ctr"/>
          <a:lstStyle/>
          <a:p>
            <a:pPr marL="0" indent="0">
              <a:buNone/>
            </a:pPr>
            <a:r>
              <a:rPr lang="en-US" sz="1400" dirty="0">
                <a:solidFill>
                  <a:srgbClr val="5A5A5A"/>
                </a:solidFill>
                <a:latin typeface="Meiryo" pitchFamily="34" charset="0"/>
                <a:ea typeface="Meiryo" pitchFamily="34" charset="-122"/>
                <a:cs typeface="Meiryo" pitchFamily="34" charset="-120"/>
              </a:rPr>
              <a:t>同じ原稿を同じ騒音下で読み上げ、音声認識でテキスト化。騒音が大きくなるほど VEXA の差が開きます</a:t>
            </a:r>
            <a:endParaRPr lang="en-US" sz="1400" dirty="0"/>
          </a:p>
        </p:txBody>
      </p:sp>
      <p:graphicFrame>
        <p:nvGraphicFramePr>
          <p:cNvPr id="4" name="Chart 0"/>
          <p:cNvGraphicFramePr/>
          <p:nvPr/>
        </p:nvGraphicFramePr>
        <p:xfrm>
          <a:off x="548640" y="1554480"/>
          <a:ext cx="6766560" cy="4206240"/>
        </p:xfrm>
        <a:graphic>
          <a:graphicData uri="http://schemas.openxmlformats.org/drawingml/2006/chart">
            <c:chart xmlns:c="http://schemas.openxmlformats.org/drawingml/2006/chart" xmlns:r="http://schemas.openxmlformats.org/officeDocument/2006/relationships" r:id="rId19"/>
          </a:graphicData>
        </a:graphic>
      </p:graphicFrame>
      <p:sp>
        <p:nvSpPr>
          <p:cNvPr id="5" name="Text 2"/>
          <p:cNvSpPr txBox="1"/>
          <p:nvPr/>
        </p:nvSpPr>
        <p:spPr>
          <a:xfrm>
            <a:off x="548640" y="5806440"/>
            <a:ext cx="6766560" cy="411480"/>
          </a:xfrm>
          <a:prstGeom prst="rect">
            <a:avLst/>
          </a:prstGeom>
          <a:noFill/>
          <a:ln/>
        </p:spPr>
        <p:txBody>
          <a:bodyPr wrap="square" lIns="0" tIns="0" rIns="0" bIns="0" rtlCol="0" anchor="ctr"/>
          <a:lstStyle/>
          <a:p>
            <a:pPr marL="0" indent="0">
              <a:buNone/>
            </a:pPr>
            <a:r>
              <a:rPr lang="en-US" sz="900" dirty="0">
                <a:solidFill>
                  <a:srgbClr val="9A9A9A"/>
                </a:solidFill>
                <a:latin typeface="Meiryo" pitchFamily="34" charset="0"/>
                <a:ea typeface="Meiryo" pitchFamily="34" charset="-122"/>
                <a:cs typeface="Meiryo" pitchFamily="34" charset="-120"/>
              </a:rPr>
              <a:t>横軸: 周囲ノイズの音量　　認識率 = 原稿どおりにテキスト化できた割合　　話者の声は約60dB（ノイズより小さい厳しい条件。実際は大きめの声で話すことで認識率は上がります）　幹開発株式会社 社内測定・2026年9月</a:t>
            </a:r>
            <a:endParaRPr lang="en-US" sz="900" dirty="0"/>
          </a:p>
        </p:txBody>
      </p:sp>
      <p:sp>
        <p:nvSpPr>
          <p:cNvPr id="6" name="Shape 3"/>
          <p:cNvSpPr/>
          <p:nvPr/>
        </p:nvSpPr>
        <p:spPr>
          <a:xfrm>
            <a:off x="7589520" y="1554480"/>
            <a:ext cx="4069080" cy="2880360"/>
          </a:xfrm>
          <a:prstGeom prst="roundRect">
            <a:avLst>
              <a:gd name="adj" fmla="val 4762"/>
            </a:avLst>
          </a:prstGeom>
          <a:solidFill>
            <a:srgbClr val="F3F3F3"/>
          </a:solidFill>
          <a:ln w="12700">
            <a:solidFill>
              <a:srgbClr val="F3F3F3"/>
            </a:solidFill>
            <a:prstDash val="solid"/>
          </a:ln>
        </p:spPr>
        <p:txBody>
          <a:bodyPr/>
          <a:lstStyle/>
          <a:p>
            <a:endParaRPr lang="ja-JP" altLang="en-US"/>
          </a:p>
        </p:txBody>
      </p:sp>
      <p:sp>
        <p:nvSpPr>
          <p:cNvPr id="7" name="Text 4"/>
          <p:cNvSpPr txBox="1"/>
          <p:nvPr/>
        </p:nvSpPr>
        <p:spPr>
          <a:xfrm>
            <a:off x="7818120" y="1664208"/>
            <a:ext cx="3657600" cy="320040"/>
          </a:xfrm>
          <a:prstGeom prst="rect">
            <a:avLst/>
          </a:prstGeom>
          <a:noFill/>
          <a:ln/>
        </p:spPr>
        <p:txBody>
          <a:bodyPr wrap="square" lIns="0" tIns="0" rIns="0" bIns="0" rtlCol="0" anchor="ctr"/>
          <a:lstStyle/>
          <a:p>
            <a:pPr marL="0" indent="0">
              <a:buNone/>
            </a:pPr>
            <a:r>
              <a:rPr lang="en-US" sz="1200" b="1" dirty="0">
                <a:solidFill>
                  <a:srgbClr val="1A1A1A"/>
                </a:solidFill>
                <a:latin typeface="Meiryo" pitchFamily="34" charset="0"/>
                <a:ea typeface="Meiryo" pitchFamily="34" charset="-122"/>
                <a:cs typeface="Meiryo" pitchFamily="34" charset="-120"/>
              </a:rPr>
              <a:t>録音を聞く（クリックで再生）</a:t>
            </a:r>
            <a:endParaRPr lang="en-US" sz="1200" dirty="0"/>
          </a:p>
        </p:txBody>
      </p:sp>
      <p:sp>
        <p:nvSpPr>
          <p:cNvPr id="8" name="Shape 5"/>
          <p:cNvSpPr/>
          <p:nvPr/>
        </p:nvSpPr>
        <p:spPr>
          <a:xfrm>
            <a:off x="8915400" y="2075688"/>
            <a:ext cx="164592" cy="164592"/>
          </a:xfrm>
          <a:prstGeom prst="ellipse">
            <a:avLst/>
          </a:prstGeom>
          <a:solidFill>
            <a:srgbClr val="C8102E"/>
          </a:solidFill>
          <a:ln w="12700">
            <a:solidFill>
              <a:srgbClr val="C8102E"/>
            </a:solidFill>
            <a:prstDash val="solid"/>
          </a:ln>
        </p:spPr>
        <p:txBody>
          <a:bodyPr/>
          <a:lstStyle/>
          <a:p>
            <a:endParaRPr lang="ja-JP" altLang="en-US"/>
          </a:p>
        </p:txBody>
      </p:sp>
      <p:sp>
        <p:nvSpPr>
          <p:cNvPr id="9" name="Text 6"/>
          <p:cNvSpPr txBox="1"/>
          <p:nvPr/>
        </p:nvSpPr>
        <p:spPr>
          <a:xfrm>
            <a:off x="9125712" y="2011680"/>
            <a:ext cx="914400" cy="274320"/>
          </a:xfrm>
          <a:prstGeom prst="rect">
            <a:avLst/>
          </a:prstGeom>
          <a:noFill/>
          <a:ln/>
        </p:spPr>
        <p:txBody>
          <a:bodyPr wrap="square" lIns="0" tIns="0" rIns="0" bIns="0" rtlCol="0" anchor="ctr"/>
          <a:lstStyle/>
          <a:p>
            <a:pPr marL="0" indent="0">
              <a:buNone/>
            </a:pPr>
            <a:r>
              <a:rPr lang="en-US" sz="1000" b="1" dirty="0">
                <a:solidFill>
                  <a:srgbClr val="C8102E"/>
                </a:solidFill>
                <a:latin typeface="Arial" pitchFamily="34" charset="0"/>
                <a:ea typeface="Arial" pitchFamily="34" charset="-122"/>
                <a:cs typeface="Arial" pitchFamily="34" charset="-120"/>
              </a:rPr>
              <a:t>VEXA</a:t>
            </a:r>
            <a:endParaRPr lang="en-US" sz="1000" dirty="0"/>
          </a:p>
        </p:txBody>
      </p:sp>
      <p:sp>
        <p:nvSpPr>
          <p:cNvPr id="10" name="Shape 7"/>
          <p:cNvSpPr/>
          <p:nvPr/>
        </p:nvSpPr>
        <p:spPr>
          <a:xfrm>
            <a:off x="10195560" y="2075688"/>
            <a:ext cx="164592" cy="164592"/>
          </a:xfrm>
          <a:prstGeom prst="ellipse">
            <a:avLst/>
          </a:prstGeom>
          <a:solidFill>
            <a:srgbClr val="2F6FB0"/>
          </a:solidFill>
          <a:ln w="12700">
            <a:solidFill>
              <a:srgbClr val="2F6FB0"/>
            </a:solidFill>
            <a:prstDash val="solid"/>
          </a:ln>
        </p:spPr>
        <p:txBody>
          <a:bodyPr/>
          <a:lstStyle/>
          <a:p>
            <a:endParaRPr lang="ja-JP" altLang="en-US"/>
          </a:p>
        </p:txBody>
      </p:sp>
      <p:sp>
        <p:nvSpPr>
          <p:cNvPr id="11" name="Text 8"/>
          <p:cNvSpPr txBox="1"/>
          <p:nvPr/>
        </p:nvSpPr>
        <p:spPr>
          <a:xfrm>
            <a:off x="10405872" y="2011680"/>
            <a:ext cx="1188720" cy="274320"/>
          </a:xfrm>
          <a:prstGeom prst="rect">
            <a:avLst/>
          </a:prstGeom>
          <a:noFill/>
          <a:ln/>
        </p:spPr>
        <p:txBody>
          <a:bodyPr wrap="square" lIns="0" tIns="0" rIns="0" bIns="0" rtlCol="0" anchor="ctr"/>
          <a:lstStyle/>
          <a:p>
            <a:pPr marL="0" indent="0">
              <a:buNone/>
            </a:pPr>
            <a:r>
              <a:rPr lang="en-US" sz="1000" b="1" dirty="0">
                <a:solidFill>
                  <a:srgbClr val="2F6FB0"/>
                </a:solidFill>
                <a:latin typeface="Arial" pitchFamily="34" charset="0"/>
                <a:ea typeface="Arial" pitchFamily="34" charset="-122"/>
                <a:cs typeface="Arial" pitchFamily="34" charset="-120"/>
              </a:rPr>
              <a:t>OpenComm2</a:t>
            </a:r>
            <a:endParaRPr lang="en-US" sz="1000" dirty="0"/>
          </a:p>
        </p:txBody>
      </p:sp>
      <p:sp>
        <p:nvSpPr>
          <p:cNvPr id="12" name="Text 9"/>
          <p:cNvSpPr txBox="1"/>
          <p:nvPr/>
        </p:nvSpPr>
        <p:spPr>
          <a:xfrm>
            <a:off x="7818120" y="2377440"/>
            <a:ext cx="1005840" cy="457200"/>
          </a:xfrm>
          <a:prstGeom prst="rect">
            <a:avLst/>
          </a:prstGeom>
          <a:noFill/>
          <a:ln/>
        </p:spPr>
        <p:txBody>
          <a:bodyPr wrap="square" lIns="0" tIns="0" rIns="0" bIns="0" rtlCol="0" anchor="ctr"/>
          <a:lstStyle/>
          <a:p>
            <a:pPr marL="0" indent="0">
              <a:buNone/>
            </a:pPr>
            <a:r>
              <a:rPr lang="en-US" sz="1050" dirty="0">
                <a:solidFill>
                  <a:srgbClr val="1A1A1A"/>
                </a:solidFill>
                <a:latin typeface="Meiryo" pitchFamily="34" charset="0"/>
                <a:ea typeface="Meiryo" pitchFamily="34" charset="-122"/>
                <a:cs typeface="Meiryo" pitchFamily="34" charset="-120"/>
              </a:rPr>
              <a:t>ノイズなし</a:t>
            </a:r>
            <a:endParaRPr lang="en-US" sz="1050" dirty="0"/>
          </a:p>
        </p:txBody>
      </p:sp>
      <p:pic>
        <p:nvPicPr>
          <p:cNvPr id="14" name="Media 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9006840" y="2377440"/>
            <a:ext cx="457200" cy="457200"/>
          </a:xfrm>
          <a:prstGeom prst="rect">
            <a:avLst/>
          </a:prstGeom>
        </p:spPr>
      </p:pic>
      <p:pic>
        <p:nvPicPr>
          <p:cNvPr id="17" name="Media 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10332720" y="2377440"/>
            <a:ext cx="457200" cy="457200"/>
          </a:xfrm>
          <a:prstGeom prst="rect">
            <a:avLst/>
          </a:prstGeom>
        </p:spPr>
      </p:pic>
      <p:sp>
        <p:nvSpPr>
          <p:cNvPr id="15" name="Text 10"/>
          <p:cNvSpPr txBox="1"/>
          <p:nvPr/>
        </p:nvSpPr>
        <p:spPr>
          <a:xfrm>
            <a:off x="7818120" y="2880360"/>
            <a:ext cx="1005840" cy="457200"/>
          </a:xfrm>
          <a:prstGeom prst="rect">
            <a:avLst/>
          </a:prstGeom>
          <a:noFill/>
          <a:ln/>
        </p:spPr>
        <p:txBody>
          <a:bodyPr wrap="square" lIns="0" tIns="0" rIns="0" bIns="0" rtlCol="0" anchor="ctr"/>
          <a:lstStyle/>
          <a:p>
            <a:pPr marL="0" indent="0">
              <a:buNone/>
            </a:pPr>
            <a:r>
              <a:rPr lang="en-US" sz="1050" dirty="0">
                <a:solidFill>
                  <a:srgbClr val="1A1A1A"/>
                </a:solidFill>
                <a:latin typeface="Meiryo" pitchFamily="34" charset="0"/>
                <a:ea typeface="Meiryo" pitchFamily="34" charset="-122"/>
                <a:cs typeface="Meiryo" pitchFamily="34" charset="-120"/>
              </a:rPr>
              <a:t>70dB</a:t>
            </a:r>
            <a:endParaRPr lang="en-US" sz="1050" dirty="0"/>
          </a:p>
        </p:txBody>
      </p:sp>
      <p:pic>
        <p:nvPicPr>
          <p:cNvPr id="20" name="Media 2">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0"/>
          <a:stretch>
            <a:fillRect/>
          </a:stretch>
        </p:blipFill>
        <p:spPr>
          <a:xfrm>
            <a:off x="9006840" y="2880360"/>
            <a:ext cx="457200" cy="457200"/>
          </a:xfrm>
          <a:prstGeom prst="rect">
            <a:avLst/>
          </a:prstGeom>
        </p:spPr>
      </p:pic>
      <p:pic>
        <p:nvPicPr>
          <p:cNvPr id="13" name="Media 3">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0"/>
          <a:stretch>
            <a:fillRect/>
          </a:stretch>
        </p:blipFill>
        <p:spPr>
          <a:xfrm>
            <a:off x="10332720" y="2880360"/>
            <a:ext cx="457200" cy="457200"/>
          </a:xfrm>
          <a:prstGeom prst="rect">
            <a:avLst/>
          </a:prstGeom>
        </p:spPr>
      </p:pic>
      <p:sp>
        <p:nvSpPr>
          <p:cNvPr id="18" name="Text 11"/>
          <p:cNvSpPr txBox="1"/>
          <p:nvPr/>
        </p:nvSpPr>
        <p:spPr>
          <a:xfrm>
            <a:off x="7818120" y="3383280"/>
            <a:ext cx="1005840" cy="457200"/>
          </a:xfrm>
          <a:prstGeom prst="rect">
            <a:avLst/>
          </a:prstGeom>
          <a:noFill/>
          <a:ln/>
        </p:spPr>
        <p:txBody>
          <a:bodyPr wrap="square" lIns="0" tIns="0" rIns="0" bIns="0" rtlCol="0" anchor="ctr"/>
          <a:lstStyle/>
          <a:p>
            <a:pPr marL="0" indent="0">
              <a:buNone/>
            </a:pPr>
            <a:r>
              <a:rPr lang="en-US" sz="1050" dirty="0">
                <a:solidFill>
                  <a:srgbClr val="1A1A1A"/>
                </a:solidFill>
                <a:latin typeface="Meiryo" pitchFamily="34" charset="0"/>
                <a:ea typeface="Meiryo" pitchFamily="34" charset="-122"/>
                <a:cs typeface="Meiryo" pitchFamily="34" charset="-120"/>
              </a:rPr>
              <a:t>75dB</a:t>
            </a:r>
            <a:endParaRPr lang="en-US" sz="1050" dirty="0"/>
          </a:p>
        </p:txBody>
      </p:sp>
      <p:pic>
        <p:nvPicPr>
          <p:cNvPr id="16" name="Media 4">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20"/>
          <a:stretch>
            <a:fillRect/>
          </a:stretch>
        </p:blipFill>
        <p:spPr>
          <a:xfrm>
            <a:off x="9006840" y="3383280"/>
            <a:ext cx="457200" cy="457200"/>
          </a:xfrm>
          <a:prstGeom prst="rect">
            <a:avLst/>
          </a:prstGeom>
        </p:spPr>
      </p:pic>
      <p:pic>
        <p:nvPicPr>
          <p:cNvPr id="19" name="Media 5">
            <a:hlinkClick r:id="" action="ppaction://media"/>
          </p:cNvPr>
          <p:cNvPicPr>
            <a:picLocks noChangeAspect="1"/>
          </p:cNvPicPr>
          <p:nvPr>
            <a:audioFile r:link="rId12"/>
            <p:extLst>
              <p:ext uri="{DAA4B4D4-6D71-4841-9C94-3DE7FCFB9230}">
                <p14:media xmlns:p14="http://schemas.microsoft.com/office/powerpoint/2010/main" r:embed="rId11"/>
              </p:ext>
            </p:extLst>
          </p:nvPr>
        </p:nvPicPr>
        <p:blipFill>
          <a:blip r:embed="rId20"/>
          <a:stretch>
            <a:fillRect/>
          </a:stretch>
        </p:blipFill>
        <p:spPr>
          <a:xfrm>
            <a:off x="10332720" y="3383280"/>
            <a:ext cx="457200" cy="457200"/>
          </a:xfrm>
          <a:prstGeom prst="rect">
            <a:avLst/>
          </a:prstGeom>
        </p:spPr>
      </p:pic>
      <p:sp>
        <p:nvSpPr>
          <p:cNvPr id="21" name="Text 12"/>
          <p:cNvSpPr txBox="1"/>
          <p:nvPr/>
        </p:nvSpPr>
        <p:spPr>
          <a:xfrm>
            <a:off x="7818120" y="3886200"/>
            <a:ext cx="1005840" cy="457200"/>
          </a:xfrm>
          <a:prstGeom prst="rect">
            <a:avLst/>
          </a:prstGeom>
          <a:noFill/>
          <a:ln/>
        </p:spPr>
        <p:txBody>
          <a:bodyPr wrap="square" lIns="0" tIns="0" rIns="0" bIns="0" rtlCol="0" anchor="ctr"/>
          <a:lstStyle/>
          <a:p>
            <a:pPr marL="0" indent="0">
              <a:buNone/>
            </a:pPr>
            <a:r>
              <a:rPr lang="en-US" sz="1050" dirty="0">
                <a:solidFill>
                  <a:srgbClr val="1A1A1A"/>
                </a:solidFill>
                <a:latin typeface="Meiryo" pitchFamily="34" charset="0"/>
                <a:ea typeface="Meiryo" pitchFamily="34" charset="-122"/>
                <a:cs typeface="Meiryo" pitchFamily="34" charset="-120"/>
              </a:rPr>
              <a:t>80dB</a:t>
            </a:r>
            <a:endParaRPr lang="en-US" sz="1050" dirty="0"/>
          </a:p>
        </p:txBody>
      </p:sp>
      <p:pic>
        <p:nvPicPr>
          <p:cNvPr id="22" name="Media 6">
            <a:hlinkClick r:id="" action="ppaction://media"/>
          </p:cNvPr>
          <p:cNvPicPr>
            <a:picLocks noChangeAspect="1"/>
          </p:cNvPicPr>
          <p:nvPr>
            <a:audioFile r:link="rId14"/>
            <p:extLst>
              <p:ext uri="{DAA4B4D4-6D71-4841-9C94-3DE7FCFB9230}">
                <p14:media xmlns:p14="http://schemas.microsoft.com/office/powerpoint/2010/main" r:embed="rId13"/>
              </p:ext>
            </p:extLst>
          </p:nvPr>
        </p:nvPicPr>
        <p:blipFill>
          <a:blip r:embed="rId20"/>
          <a:stretch>
            <a:fillRect/>
          </a:stretch>
        </p:blipFill>
        <p:spPr>
          <a:xfrm>
            <a:off x="9006840" y="3886200"/>
            <a:ext cx="457200" cy="457200"/>
          </a:xfrm>
          <a:prstGeom prst="rect">
            <a:avLst/>
          </a:prstGeom>
        </p:spPr>
      </p:pic>
      <p:pic>
        <p:nvPicPr>
          <p:cNvPr id="25" name="Media 7">
            <a:hlinkClick r:id="" action="ppaction://media"/>
          </p:cNvPr>
          <p:cNvPicPr>
            <a:picLocks noChangeAspect="1"/>
          </p:cNvPicPr>
          <p:nvPr>
            <a:audioFile r:link="rId16"/>
            <p:extLst>
              <p:ext uri="{DAA4B4D4-6D71-4841-9C94-3DE7FCFB9230}">
                <p14:media xmlns:p14="http://schemas.microsoft.com/office/powerpoint/2010/main" r:embed="rId15"/>
              </p:ext>
            </p:extLst>
          </p:nvPr>
        </p:nvPicPr>
        <p:blipFill>
          <a:blip r:embed="rId20"/>
          <a:stretch>
            <a:fillRect/>
          </a:stretch>
        </p:blipFill>
        <p:spPr>
          <a:xfrm>
            <a:off x="10332720" y="3886200"/>
            <a:ext cx="457200" cy="457200"/>
          </a:xfrm>
          <a:prstGeom prst="rect">
            <a:avLst/>
          </a:prstGeom>
        </p:spPr>
      </p:pic>
      <p:sp>
        <p:nvSpPr>
          <p:cNvPr id="24" name="Shape 13"/>
          <p:cNvSpPr/>
          <p:nvPr/>
        </p:nvSpPr>
        <p:spPr>
          <a:xfrm>
            <a:off x="7589520" y="4617720"/>
            <a:ext cx="4069080" cy="1463040"/>
          </a:xfrm>
          <a:prstGeom prst="roundRect">
            <a:avLst>
              <a:gd name="adj" fmla="val 9375"/>
            </a:avLst>
          </a:prstGeom>
          <a:solidFill>
            <a:srgbClr val="C8102E"/>
          </a:solidFill>
          <a:ln w="12700">
            <a:solidFill>
              <a:srgbClr val="C8102E"/>
            </a:solidFill>
            <a:prstDash val="solid"/>
          </a:ln>
        </p:spPr>
        <p:txBody>
          <a:bodyPr/>
          <a:lstStyle/>
          <a:p>
            <a:endParaRPr lang="ja-JP" altLang="en-US"/>
          </a:p>
        </p:txBody>
      </p:sp>
      <p:sp>
        <p:nvSpPr>
          <p:cNvPr id="23" name="Text 14"/>
          <p:cNvSpPr txBox="1"/>
          <p:nvPr/>
        </p:nvSpPr>
        <p:spPr>
          <a:xfrm>
            <a:off x="7772400" y="4617720"/>
            <a:ext cx="3703320" cy="1463040"/>
          </a:xfrm>
          <a:prstGeom prst="rect">
            <a:avLst/>
          </a:prstGeom>
          <a:noFill/>
          <a:ln/>
        </p:spPr>
        <p:txBody>
          <a:bodyPr wrap="square" lIns="0" tIns="0" rIns="0" bIns="0" rtlCol="0" anchor="ctr"/>
          <a:lstStyle/>
          <a:p>
            <a:pPr marL="0" indent="0">
              <a:buNone/>
            </a:pPr>
            <a:r>
              <a:rPr lang="en-US" sz="1400" b="1" dirty="0">
                <a:solidFill>
                  <a:srgbClr val="FFFFFF"/>
                </a:solidFill>
                <a:latin typeface="Meiryo" pitchFamily="34" charset="0"/>
                <a:ea typeface="Meiryo" pitchFamily="34" charset="-122"/>
                <a:cs typeface="Meiryo" pitchFamily="34" charset="-120"/>
              </a:rPr>
              <a:t>80dB の騒音下で 45.2% vs 26.2%</a:t>
            </a:r>
            <a:endParaRPr lang="en-US" sz="1400" dirty="0"/>
          </a:p>
          <a:p>
            <a:pPr marL="0" indent="0">
              <a:buNone/>
            </a:pPr>
            <a:r>
              <a:rPr lang="en-US" sz="1000" dirty="0">
                <a:solidFill>
                  <a:srgbClr val="FFFFFF"/>
                </a:solidFill>
                <a:latin typeface="Meiryo" pitchFamily="34" charset="0"/>
                <a:ea typeface="Meiryo" pitchFamily="34" charset="-122"/>
                <a:cs typeface="Meiryo" pitchFamily="34" charset="-120"/>
              </a:rPr>
              <a:t>話者の声は約60dBと、ノイズより小さい厳しい条件での結果です。実際の現場では大きめの声で話すことで認識率は上がります。音声認識・AI連携を使う業務では、騒音下でも声を残す VEXA の方式が結果に表れています。</a:t>
            </a:r>
            <a:endParaRPr lang="en-US" sz="1400" dirty="0"/>
          </a:p>
        </p:txBody>
      </p:sp>
      <p:sp>
        <p:nvSpPr>
          <p:cNvPr id="26" name="Text 15"/>
          <p:cNvSpPr txBox="1"/>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9A9A"/>
                </a:solidFill>
                <a:latin typeface="Meiryo" pitchFamily="34" charset="0"/>
                <a:ea typeface="Meiryo" pitchFamily="34" charset="-122"/>
                <a:cs typeface="Meiryo" pitchFamily="34" charset="-120"/>
              </a:rPr>
              <a:t>VEXA vs 骨伝導ヘッドセット 比較資料  |  幹開発株式会社</a:t>
            </a:r>
            <a:endParaRPr lang="en-US" sz="900" dirty="0"/>
          </a:p>
        </p:txBody>
      </p:sp>
      <p:sp>
        <p:nvSpPr>
          <p:cNvPr id="27" name="Text 16"/>
          <p:cNvSpPr txBox="1"/>
          <p:nvPr/>
        </p:nvSpPr>
        <p:spPr>
          <a:xfrm>
            <a:off x="11155680" y="6446520"/>
            <a:ext cx="457200" cy="274320"/>
          </a:xfrm>
          <a:prstGeom prst="rect">
            <a:avLst/>
          </a:prstGeom>
          <a:noFill/>
          <a:ln/>
        </p:spPr>
        <p:txBody>
          <a:bodyPr wrap="square" lIns="0" tIns="0" rIns="0" bIns="0" rtlCol="0" anchor="ctr"/>
          <a:lstStyle/>
          <a:p>
            <a:pPr marL="0" indent="0" algn="r">
              <a:buNone/>
            </a:pPr>
            <a:r>
              <a:rPr lang="en-US" sz="900" dirty="0">
                <a:solidFill>
                  <a:srgbClr val="9A9A9A"/>
                </a:solidFill>
                <a:latin typeface="Meiryo" pitchFamily="34" charset="0"/>
                <a:ea typeface="Meiryo" pitchFamily="34" charset="-122"/>
                <a:cs typeface="Meiryo"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1A1A1A"/>
                </a:solidFill>
                <a:latin typeface="Meiryo" pitchFamily="34" charset="0"/>
                <a:ea typeface="Meiryo" pitchFamily="34" charset="-122"/>
                <a:cs typeface="Meiryo" pitchFamily="34" charset="-120"/>
              </a:rPr>
              <a:t>文字起こし結果を見比べる（75dB／80dB）</a:t>
            </a:r>
            <a:endParaRPr lang="en-US" sz="3000" dirty="0"/>
          </a:p>
        </p:txBody>
      </p:sp>
      <p:sp>
        <p:nvSpPr>
          <p:cNvPr id="3" name="Text 1"/>
          <p:cNvSpPr txBox="1"/>
          <p:nvPr/>
        </p:nvSpPr>
        <p:spPr>
          <a:xfrm>
            <a:off x="548640" y="1005840"/>
            <a:ext cx="11064240" cy="365760"/>
          </a:xfrm>
          <a:prstGeom prst="rect">
            <a:avLst/>
          </a:prstGeom>
          <a:noFill/>
          <a:ln/>
        </p:spPr>
        <p:txBody>
          <a:bodyPr wrap="square" lIns="0" tIns="0" rIns="0" bIns="0" rtlCol="0" anchor="ctr"/>
          <a:lstStyle/>
          <a:p>
            <a:pPr marL="0" indent="0">
              <a:buNone/>
            </a:pPr>
            <a:r>
              <a:rPr lang="en-US" sz="1400" dirty="0">
                <a:solidFill>
                  <a:srgbClr val="5A5A5A"/>
                </a:solidFill>
                <a:latin typeface="Meiryo" pitchFamily="34" charset="0"/>
                <a:ea typeface="Meiryo" pitchFamily="34" charset="-122"/>
                <a:cs typeface="Meiryo" pitchFamily="34" charset="-120"/>
              </a:rPr>
              <a:t>薄い赤＝テキスト化されなかった（欠落）部分、赤太字＝誤認識。80dB では大半が欠落し、その中でも VEXA の方が多く残っています</a:t>
            </a:r>
            <a:endParaRPr lang="en-US" sz="1400" dirty="0"/>
          </a:p>
        </p:txBody>
      </p:sp>
      <p:sp>
        <p:nvSpPr>
          <p:cNvPr id="4" name="Shape 2"/>
          <p:cNvSpPr/>
          <p:nvPr/>
        </p:nvSpPr>
        <p:spPr>
          <a:xfrm>
            <a:off x="548640" y="1508760"/>
            <a:ext cx="11109960" cy="777240"/>
          </a:xfrm>
          <a:prstGeom prst="roundRect">
            <a:avLst>
              <a:gd name="adj" fmla="val 11765"/>
            </a:avLst>
          </a:prstGeom>
          <a:solidFill>
            <a:srgbClr val="F3F3F3"/>
          </a:solidFill>
          <a:ln w="12700">
            <a:solidFill>
              <a:srgbClr val="F3F3F3"/>
            </a:solidFill>
            <a:prstDash val="solid"/>
          </a:ln>
        </p:spPr>
        <p:txBody>
          <a:bodyPr/>
          <a:lstStyle/>
          <a:p>
            <a:endParaRPr lang="ja-JP" altLang="en-US"/>
          </a:p>
        </p:txBody>
      </p:sp>
      <p:sp>
        <p:nvSpPr>
          <p:cNvPr id="5" name="Text 3"/>
          <p:cNvSpPr txBox="1"/>
          <p:nvPr/>
        </p:nvSpPr>
        <p:spPr>
          <a:xfrm>
            <a:off x="731520" y="1508760"/>
            <a:ext cx="10789920" cy="777240"/>
          </a:xfrm>
          <a:prstGeom prst="rect">
            <a:avLst/>
          </a:prstGeom>
          <a:noFill/>
          <a:ln/>
        </p:spPr>
        <p:txBody>
          <a:bodyPr wrap="square" lIns="0" tIns="0" rIns="0" bIns="0" rtlCol="0" anchor="ctr"/>
          <a:lstStyle/>
          <a:p>
            <a:pPr marL="0" indent="0">
              <a:buNone/>
            </a:pPr>
            <a:r>
              <a:rPr lang="en-US" sz="1050" b="1" dirty="0">
                <a:solidFill>
                  <a:srgbClr val="1A1A1A"/>
                </a:solidFill>
                <a:latin typeface="Meiryo" pitchFamily="34" charset="0"/>
                <a:ea typeface="Meiryo" pitchFamily="34" charset="-122"/>
                <a:cs typeface="Meiryo" pitchFamily="34" charset="-120"/>
              </a:rPr>
              <a:t>原稿　</a:t>
            </a:r>
            <a:r>
              <a:rPr lang="en-US" sz="1050" dirty="0">
                <a:solidFill>
                  <a:srgbClr val="5A5A5A"/>
                </a:solidFill>
                <a:latin typeface="Meiryo" pitchFamily="34" charset="0"/>
                <a:ea typeface="Meiryo" pitchFamily="34" charset="-122"/>
                <a:cs typeface="Meiryo" pitchFamily="34" charset="-120"/>
              </a:rPr>
              <a:t>イスタンブールは世界で唯一、アジア大陸とヨーロッパ大陸にまたがる街でこの二つの大陸を分けているのが、ボスポラス海峡です。アジアとヨーロッパの間を進んでいく壮大な体験ができる。ボスポラス海峡クルーズを堪能していただく予定です。</a:t>
            </a:r>
            <a:endParaRPr lang="en-US" sz="1050" dirty="0"/>
          </a:p>
        </p:txBody>
      </p:sp>
      <p:sp>
        <p:nvSpPr>
          <p:cNvPr id="6" name="Shape 4"/>
          <p:cNvSpPr/>
          <p:nvPr/>
        </p:nvSpPr>
        <p:spPr>
          <a:xfrm>
            <a:off x="548640" y="2468880"/>
            <a:ext cx="5394960" cy="1783080"/>
          </a:xfrm>
          <a:prstGeom prst="roundRect">
            <a:avLst>
              <a:gd name="adj" fmla="val 6154"/>
            </a:avLst>
          </a:prstGeom>
          <a:solidFill>
            <a:srgbClr val="FFFFFF"/>
          </a:solidFill>
          <a:ln w="15875">
            <a:solidFill>
              <a:srgbClr val="C8102E"/>
            </a:solidFill>
            <a:prstDash val="solid"/>
          </a:ln>
        </p:spPr>
        <p:txBody>
          <a:bodyPr/>
          <a:lstStyle/>
          <a:p>
            <a:endParaRPr lang="ja-JP" altLang="en-US"/>
          </a:p>
        </p:txBody>
      </p:sp>
      <p:sp>
        <p:nvSpPr>
          <p:cNvPr id="7" name="Text 5"/>
          <p:cNvSpPr txBox="1"/>
          <p:nvPr/>
        </p:nvSpPr>
        <p:spPr>
          <a:xfrm>
            <a:off x="731520" y="2560320"/>
            <a:ext cx="3200400" cy="320040"/>
          </a:xfrm>
          <a:prstGeom prst="rect">
            <a:avLst/>
          </a:prstGeom>
          <a:noFill/>
          <a:ln/>
        </p:spPr>
        <p:txBody>
          <a:bodyPr wrap="square" lIns="0" tIns="0" rIns="0" bIns="0" rtlCol="0" anchor="ctr"/>
          <a:lstStyle/>
          <a:p>
            <a:pPr marL="0" indent="0">
              <a:buNone/>
            </a:pPr>
            <a:r>
              <a:rPr lang="en-US" sz="1200" b="1" dirty="0">
                <a:solidFill>
                  <a:srgbClr val="C8102E"/>
                </a:solidFill>
                <a:latin typeface="Meiryo" pitchFamily="34" charset="0"/>
                <a:ea typeface="Meiryo" pitchFamily="34" charset="-122"/>
                <a:cs typeface="Meiryo" pitchFamily="34" charset="-120"/>
              </a:rPr>
              <a:t>VEXA ― 75dB</a:t>
            </a:r>
            <a:endParaRPr lang="en-US" sz="1200" dirty="0"/>
          </a:p>
        </p:txBody>
      </p:sp>
      <p:sp>
        <p:nvSpPr>
          <p:cNvPr id="8" name="Text 6"/>
          <p:cNvSpPr txBox="1"/>
          <p:nvPr/>
        </p:nvSpPr>
        <p:spPr>
          <a:xfrm>
            <a:off x="3931920" y="2514600"/>
            <a:ext cx="1828800" cy="411480"/>
          </a:xfrm>
          <a:prstGeom prst="rect">
            <a:avLst/>
          </a:prstGeom>
          <a:noFill/>
          <a:ln/>
        </p:spPr>
        <p:txBody>
          <a:bodyPr wrap="square" lIns="0" tIns="0" rIns="0" bIns="0" rtlCol="0" anchor="ctr"/>
          <a:lstStyle/>
          <a:p>
            <a:pPr marL="0" indent="0" algn="r">
              <a:buNone/>
            </a:pPr>
            <a:r>
              <a:rPr lang="en-US" sz="900" dirty="0">
                <a:solidFill>
                  <a:srgbClr val="5A5A5A"/>
                </a:solidFill>
                <a:latin typeface="Meiryo" pitchFamily="34" charset="0"/>
                <a:ea typeface="Meiryo" pitchFamily="34" charset="-122"/>
                <a:cs typeface="Meiryo" pitchFamily="34" charset="-120"/>
              </a:rPr>
              <a:t>認識率 </a:t>
            </a:r>
            <a:r>
              <a:rPr lang="en-US" sz="1600" b="1" dirty="0">
                <a:solidFill>
                  <a:srgbClr val="C8102E"/>
                </a:solidFill>
                <a:latin typeface="Arial" pitchFamily="34" charset="0"/>
                <a:ea typeface="Arial" pitchFamily="34" charset="-122"/>
                <a:cs typeface="Arial" pitchFamily="34" charset="-120"/>
              </a:rPr>
              <a:t>85.7%</a:t>
            </a:r>
            <a:endParaRPr lang="en-US" sz="900" dirty="0"/>
          </a:p>
        </p:txBody>
      </p:sp>
      <p:sp>
        <p:nvSpPr>
          <p:cNvPr id="9" name="Text 7"/>
          <p:cNvSpPr txBox="1"/>
          <p:nvPr/>
        </p:nvSpPr>
        <p:spPr>
          <a:xfrm>
            <a:off x="731520" y="2926080"/>
            <a:ext cx="5029200" cy="1280160"/>
          </a:xfrm>
          <a:prstGeom prst="rect">
            <a:avLst/>
          </a:prstGeom>
          <a:noFill/>
          <a:ln/>
        </p:spPr>
        <p:txBody>
          <a:bodyPr wrap="square" lIns="0" tIns="0" rIns="0" bIns="0" rtlCol="0" anchor="t"/>
          <a:lstStyle/>
          <a:p>
            <a:pPr marL="0" indent="0">
              <a:lnSpc>
                <a:spcPct val="115000"/>
              </a:lnSpc>
              <a:buNone/>
            </a:pPr>
            <a:r>
              <a:rPr lang="en-US" sz="1050" u="sng" dirty="0">
                <a:solidFill>
                  <a:srgbClr val="EF9A9A"/>
                </a:solidFill>
                <a:uFill>
                  <a:solidFill>
                    <a:srgbClr val="EF9A9A"/>
                  </a:solidFill>
                </a:uFill>
                <a:latin typeface="Meiryo" pitchFamily="34" charset="0"/>
                <a:ea typeface="Meiryo" pitchFamily="34" charset="-122"/>
                <a:cs typeface="Meiryo" pitchFamily="34" charset="-120"/>
              </a:rPr>
              <a:t>イスタンブールは</a:t>
            </a:r>
            <a:r>
              <a:rPr lang="en-US" sz="1050" dirty="0">
                <a:solidFill>
                  <a:srgbClr val="1A1A1A"/>
                </a:solidFill>
                <a:latin typeface="Meiryo" pitchFamily="34" charset="0"/>
                <a:ea typeface="Meiryo" pitchFamily="34" charset="-122"/>
                <a:cs typeface="Meiryo" pitchFamily="34" charset="-120"/>
              </a:rPr>
              <a:t>世界で唯一、アジア大陸とヨーロッパ大陸にまたがる街でこの二つの大陸を分</a:t>
            </a:r>
            <a:r>
              <a:rPr lang="en-US" sz="1050" u="sng" dirty="0">
                <a:solidFill>
                  <a:srgbClr val="EF9A9A"/>
                </a:solidFill>
                <a:uFill>
                  <a:solidFill>
                    <a:srgbClr val="EF9A9A"/>
                  </a:solidFill>
                </a:uFill>
                <a:latin typeface="Meiryo" pitchFamily="34" charset="0"/>
                <a:ea typeface="Meiryo" pitchFamily="34" charset="-122"/>
                <a:cs typeface="Meiryo" pitchFamily="34" charset="-120"/>
              </a:rPr>
              <a:t>けているのが、ボスポラス海峡</a:t>
            </a:r>
            <a:r>
              <a:rPr lang="en-US" sz="1050" b="1" dirty="0">
                <a:solidFill>
                  <a:srgbClr val="D32F2F"/>
                </a:solidFill>
                <a:latin typeface="Meiryo" pitchFamily="34" charset="0"/>
                <a:ea typeface="Meiryo" pitchFamily="34" charset="-122"/>
                <a:cs typeface="Meiryo" pitchFamily="34" charset="-120"/>
              </a:rPr>
              <a:t>けているのがおそらく会長</a:t>
            </a:r>
            <a:r>
              <a:rPr lang="en-US" sz="1050" dirty="0">
                <a:solidFill>
                  <a:srgbClr val="1A1A1A"/>
                </a:solidFill>
                <a:latin typeface="Meiryo" pitchFamily="34" charset="0"/>
                <a:ea typeface="Meiryo" pitchFamily="34" charset="-122"/>
                <a:cs typeface="Meiryo" pitchFamily="34" charset="-120"/>
              </a:rPr>
              <a:t>です。アジアとヨーロッパの間を進んでいく壮大な体験ができる。</a:t>
            </a:r>
            <a:r>
              <a:rPr lang="en-US" sz="1050" u="sng" dirty="0">
                <a:solidFill>
                  <a:srgbClr val="EF9A9A"/>
                </a:solidFill>
                <a:uFill>
                  <a:solidFill>
                    <a:srgbClr val="EF9A9A"/>
                  </a:solidFill>
                </a:uFill>
                <a:latin typeface="Meiryo" pitchFamily="34" charset="0"/>
                <a:ea typeface="Meiryo" pitchFamily="34" charset="-122"/>
                <a:cs typeface="Meiryo" pitchFamily="34" charset="-120"/>
              </a:rPr>
              <a:t>ボスポラス</a:t>
            </a:r>
            <a:r>
              <a:rPr lang="en-US" sz="1050" b="1" dirty="0">
                <a:solidFill>
                  <a:srgbClr val="D32F2F"/>
                </a:solidFill>
                <a:latin typeface="Meiryo" pitchFamily="34" charset="0"/>
                <a:ea typeface="Meiryo" pitchFamily="34" charset="-122"/>
                <a:cs typeface="Meiryo" pitchFamily="34" charset="-120"/>
              </a:rPr>
              <a:t>ポストラフ</a:t>
            </a:r>
            <a:r>
              <a:rPr lang="en-US" sz="1050" dirty="0">
                <a:solidFill>
                  <a:srgbClr val="1A1A1A"/>
                </a:solidFill>
                <a:latin typeface="Meiryo" pitchFamily="34" charset="0"/>
                <a:ea typeface="Meiryo" pitchFamily="34" charset="-122"/>
                <a:cs typeface="Meiryo" pitchFamily="34" charset="-120"/>
              </a:rPr>
              <a:t>海峡クルーズを堪能していただく予定です。</a:t>
            </a:r>
            <a:endParaRPr lang="en-US" sz="1050" dirty="0"/>
          </a:p>
        </p:txBody>
      </p:sp>
      <p:sp>
        <p:nvSpPr>
          <p:cNvPr id="10" name="Shape 8"/>
          <p:cNvSpPr/>
          <p:nvPr/>
        </p:nvSpPr>
        <p:spPr>
          <a:xfrm>
            <a:off x="6263640" y="2468880"/>
            <a:ext cx="5394960" cy="1783080"/>
          </a:xfrm>
          <a:prstGeom prst="roundRect">
            <a:avLst>
              <a:gd name="adj" fmla="val 6154"/>
            </a:avLst>
          </a:prstGeom>
          <a:solidFill>
            <a:srgbClr val="FFFFFF"/>
          </a:solidFill>
          <a:ln w="15875">
            <a:solidFill>
              <a:srgbClr val="2F6FB0"/>
            </a:solidFill>
            <a:prstDash val="solid"/>
          </a:ln>
        </p:spPr>
        <p:txBody>
          <a:bodyPr/>
          <a:lstStyle/>
          <a:p>
            <a:endParaRPr lang="ja-JP" altLang="en-US"/>
          </a:p>
        </p:txBody>
      </p:sp>
      <p:sp>
        <p:nvSpPr>
          <p:cNvPr id="11" name="Text 9"/>
          <p:cNvSpPr txBox="1"/>
          <p:nvPr/>
        </p:nvSpPr>
        <p:spPr>
          <a:xfrm>
            <a:off x="6446520" y="2560320"/>
            <a:ext cx="3200400" cy="320040"/>
          </a:xfrm>
          <a:prstGeom prst="rect">
            <a:avLst/>
          </a:prstGeom>
          <a:noFill/>
          <a:ln/>
        </p:spPr>
        <p:txBody>
          <a:bodyPr wrap="square" lIns="0" tIns="0" rIns="0" bIns="0" rtlCol="0" anchor="ctr"/>
          <a:lstStyle/>
          <a:p>
            <a:pPr marL="0" indent="0">
              <a:buNone/>
            </a:pPr>
            <a:r>
              <a:rPr lang="en-US" sz="1200" b="1" dirty="0">
                <a:solidFill>
                  <a:srgbClr val="2F6FB0"/>
                </a:solidFill>
                <a:latin typeface="Meiryo" pitchFamily="34" charset="0"/>
                <a:ea typeface="Meiryo" pitchFamily="34" charset="-122"/>
                <a:cs typeface="Meiryo" pitchFamily="34" charset="-120"/>
              </a:rPr>
              <a:t>OpenComm2 ― 75dB</a:t>
            </a:r>
            <a:endParaRPr lang="en-US" sz="1200" dirty="0"/>
          </a:p>
        </p:txBody>
      </p:sp>
      <p:sp>
        <p:nvSpPr>
          <p:cNvPr id="12" name="Text 10"/>
          <p:cNvSpPr txBox="1"/>
          <p:nvPr/>
        </p:nvSpPr>
        <p:spPr>
          <a:xfrm>
            <a:off x="9646920" y="2514600"/>
            <a:ext cx="1828800" cy="411480"/>
          </a:xfrm>
          <a:prstGeom prst="rect">
            <a:avLst/>
          </a:prstGeom>
          <a:noFill/>
          <a:ln/>
        </p:spPr>
        <p:txBody>
          <a:bodyPr wrap="square" lIns="0" tIns="0" rIns="0" bIns="0" rtlCol="0" anchor="ctr"/>
          <a:lstStyle/>
          <a:p>
            <a:pPr marL="0" indent="0" algn="r">
              <a:buNone/>
            </a:pPr>
            <a:r>
              <a:rPr lang="en-US" sz="900" dirty="0">
                <a:solidFill>
                  <a:srgbClr val="5A5A5A"/>
                </a:solidFill>
                <a:latin typeface="Meiryo" pitchFamily="34" charset="0"/>
                <a:ea typeface="Meiryo" pitchFamily="34" charset="-122"/>
                <a:cs typeface="Meiryo" pitchFamily="34" charset="-120"/>
              </a:rPr>
              <a:t>認識率 </a:t>
            </a:r>
            <a:r>
              <a:rPr lang="en-US" sz="1600" b="1" dirty="0">
                <a:solidFill>
                  <a:srgbClr val="2F6FB0"/>
                </a:solidFill>
                <a:latin typeface="Arial" pitchFamily="34" charset="0"/>
                <a:ea typeface="Arial" pitchFamily="34" charset="-122"/>
                <a:cs typeface="Arial" pitchFamily="34" charset="-120"/>
              </a:rPr>
              <a:t>78.6%</a:t>
            </a:r>
            <a:endParaRPr lang="en-US" sz="900" dirty="0"/>
          </a:p>
        </p:txBody>
      </p:sp>
      <p:sp>
        <p:nvSpPr>
          <p:cNvPr id="13" name="Text 11"/>
          <p:cNvSpPr txBox="1"/>
          <p:nvPr/>
        </p:nvSpPr>
        <p:spPr>
          <a:xfrm>
            <a:off x="6446520" y="2926080"/>
            <a:ext cx="5029200" cy="1280160"/>
          </a:xfrm>
          <a:prstGeom prst="rect">
            <a:avLst/>
          </a:prstGeom>
          <a:noFill/>
          <a:ln/>
        </p:spPr>
        <p:txBody>
          <a:bodyPr wrap="square" lIns="0" tIns="0" rIns="0" bIns="0" rtlCol="0" anchor="t"/>
          <a:lstStyle/>
          <a:p>
            <a:pPr marL="0" indent="0">
              <a:lnSpc>
                <a:spcPct val="115000"/>
              </a:lnSpc>
              <a:buNone/>
            </a:pPr>
            <a:r>
              <a:rPr lang="en-US" sz="1050" u="sng" dirty="0">
                <a:solidFill>
                  <a:srgbClr val="EF9A9A"/>
                </a:solidFill>
                <a:uFill>
                  <a:solidFill>
                    <a:srgbClr val="EF9A9A"/>
                  </a:solidFill>
                </a:uFill>
                <a:latin typeface="Meiryo" pitchFamily="34" charset="0"/>
                <a:ea typeface="Meiryo" pitchFamily="34" charset="-122"/>
                <a:cs typeface="Meiryo" pitchFamily="34" charset="-120"/>
              </a:rPr>
              <a:t>イスタンブールは</a:t>
            </a:r>
            <a:r>
              <a:rPr lang="en-US" sz="1050" dirty="0">
                <a:solidFill>
                  <a:srgbClr val="1A1A1A"/>
                </a:solidFill>
                <a:latin typeface="Meiryo" pitchFamily="34" charset="0"/>
                <a:ea typeface="Meiryo" pitchFamily="34" charset="-122"/>
                <a:cs typeface="Meiryo" pitchFamily="34" charset="-120"/>
              </a:rPr>
              <a:t>世界で唯一、アジア大陸とヨーロッパ大陸にまたがる街でこの二つの大陸を分</a:t>
            </a:r>
            <a:r>
              <a:rPr lang="en-US" sz="1050" u="sng" dirty="0">
                <a:solidFill>
                  <a:srgbClr val="EF9A9A"/>
                </a:solidFill>
                <a:uFill>
                  <a:solidFill>
                    <a:srgbClr val="EF9A9A"/>
                  </a:solidFill>
                </a:uFill>
                <a:latin typeface="Meiryo" pitchFamily="34" charset="0"/>
                <a:ea typeface="Meiryo" pitchFamily="34" charset="-122"/>
                <a:cs typeface="Meiryo" pitchFamily="34" charset="-120"/>
              </a:rPr>
              <a:t>けているのが、ボスポラス海峡</a:t>
            </a:r>
            <a:r>
              <a:rPr lang="en-US" sz="1050" b="1" dirty="0">
                <a:solidFill>
                  <a:srgbClr val="D32F2F"/>
                </a:solidFill>
                <a:latin typeface="Meiryo" pitchFamily="34" charset="0"/>
                <a:ea typeface="Meiryo" pitchFamily="34" charset="-122"/>
                <a:cs typeface="Meiryo" pitchFamily="34" charset="-120"/>
              </a:rPr>
              <a:t>けているのがおそらく会長</a:t>
            </a:r>
            <a:r>
              <a:rPr lang="en-US" sz="1050" dirty="0">
                <a:solidFill>
                  <a:srgbClr val="1A1A1A"/>
                </a:solidFill>
                <a:latin typeface="Meiryo" pitchFamily="34" charset="0"/>
                <a:ea typeface="Meiryo" pitchFamily="34" charset="-122"/>
                <a:cs typeface="Meiryo" pitchFamily="34" charset="-120"/>
              </a:rPr>
              <a:t>です。</a:t>
            </a:r>
            <a:r>
              <a:rPr lang="en-US" sz="1050" u="sng" dirty="0">
                <a:solidFill>
                  <a:srgbClr val="EF9A9A"/>
                </a:solidFill>
                <a:uFill>
                  <a:solidFill>
                    <a:srgbClr val="EF9A9A"/>
                  </a:solidFill>
                </a:uFill>
                <a:latin typeface="Meiryo" pitchFamily="34" charset="0"/>
                <a:ea typeface="Meiryo" pitchFamily="34" charset="-122"/>
                <a:cs typeface="Meiryo" pitchFamily="34" charset="-120"/>
              </a:rPr>
              <a:t>アジアとヨーロッパ</a:t>
            </a:r>
            <a:r>
              <a:rPr lang="en-US" sz="1050" b="1" dirty="0">
                <a:solidFill>
                  <a:srgbClr val="D32F2F"/>
                </a:solidFill>
                <a:latin typeface="Meiryo" pitchFamily="34" charset="0"/>
                <a:ea typeface="Meiryo" pitchFamily="34" charset="-122"/>
                <a:cs typeface="Meiryo" pitchFamily="34" charset="-120"/>
              </a:rPr>
              <a:t>アジアヨーロッパ</a:t>
            </a:r>
            <a:r>
              <a:rPr lang="en-US" sz="1050" dirty="0">
                <a:solidFill>
                  <a:srgbClr val="1A1A1A"/>
                </a:solidFill>
                <a:latin typeface="Meiryo" pitchFamily="34" charset="0"/>
                <a:ea typeface="Meiryo" pitchFamily="34" charset="-122"/>
                <a:cs typeface="Meiryo" pitchFamily="34" charset="-120"/>
              </a:rPr>
              <a:t>の間を進んでいく</a:t>
            </a:r>
            <a:r>
              <a:rPr lang="en-US" sz="1050" u="sng" dirty="0">
                <a:solidFill>
                  <a:srgbClr val="EF9A9A"/>
                </a:solidFill>
                <a:uFill>
                  <a:solidFill>
                    <a:srgbClr val="EF9A9A"/>
                  </a:solidFill>
                </a:uFill>
                <a:latin typeface="Meiryo" pitchFamily="34" charset="0"/>
                <a:ea typeface="Meiryo" pitchFamily="34" charset="-122"/>
                <a:cs typeface="Meiryo" pitchFamily="34" charset="-120"/>
              </a:rPr>
              <a:t>壮大</a:t>
            </a:r>
            <a:r>
              <a:rPr lang="en-US" sz="1050" b="1" dirty="0">
                <a:solidFill>
                  <a:srgbClr val="D32F2F"/>
                </a:solidFill>
                <a:latin typeface="Meiryo" pitchFamily="34" charset="0"/>
                <a:ea typeface="Meiryo" pitchFamily="34" charset="-122"/>
                <a:cs typeface="Meiryo" pitchFamily="34" charset="-120"/>
              </a:rPr>
              <a:t>膨大</a:t>
            </a:r>
            <a:r>
              <a:rPr lang="en-US" sz="1050" dirty="0">
                <a:solidFill>
                  <a:srgbClr val="1A1A1A"/>
                </a:solidFill>
                <a:latin typeface="Meiryo" pitchFamily="34" charset="0"/>
                <a:ea typeface="Meiryo" pitchFamily="34" charset="-122"/>
                <a:cs typeface="Meiryo" pitchFamily="34" charset="-120"/>
              </a:rPr>
              <a:t>な体験ができる。ボスポラス海峡クルーズを堪能していただく予定です。</a:t>
            </a:r>
            <a:endParaRPr lang="en-US" sz="1050" dirty="0"/>
          </a:p>
        </p:txBody>
      </p:sp>
      <p:sp>
        <p:nvSpPr>
          <p:cNvPr id="14" name="Shape 12"/>
          <p:cNvSpPr/>
          <p:nvPr/>
        </p:nvSpPr>
        <p:spPr>
          <a:xfrm>
            <a:off x="548640" y="4389120"/>
            <a:ext cx="5394960" cy="1783080"/>
          </a:xfrm>
          <a:prstGeom prst="roundRect">
            <a:avLst>
              <a:gd name="adj" fmla="val 6154"/>
            </a:avLst>
          </a:prstGeom>
          <a:solidFill>
            <a:srgbClr val="FFFFFF"/>
          </a:solidFill>
          <a:ln w="15875">
            <a:solidFill>
              <a:srgbClr val="C8102E"/>
            </a:solidFill>
            <a:prstDash val="solid"/>
          </a:ln>
        </p:spPr>
        <p:txBody>
          <a:bodyPr/>
          <a:lstStyle/>
          <a:p>
            <a:endParaRPr lang="ja-JP" altLang="en-US"/>
          </a:p>
        </p:txBody>
      </p:sp>
      <p:sp>
        <p:nvSpPr>
          <p:cNvPr id="15" name="Text 13"/>
          <p:cNvSpPr txBox="1"/>
          <p:nvPr/>
        </p:nvSpPr>
        <p:spPr>
          <a:xfrm>
            <a:off x="731520" y="4480560"/>
            <a:ext cx="3200400" cy="320040"/>
          </a:xfrm>
          <a:prstGeom prst="rect">
            <a:avLst/>
          </a:prstGeom>
          <a:noFill/>
          <a:ln/>
        </p:spPr>
        <p:txBody>
          <a:bodyPr wrap="square" lIns="0" tIns="0" rIns="0" bIns="0" rtlCol="0" anchor="ctr"/>
          <a:lstStyle/>
          <a:p>
            <a:pPr marL="0" indent="0">
              <a:buNone/>
            </a:pPr>
            <a:r>
              <a:rPr lang="en-US" sz="1200" b="1" dirty="0">
                <a:solidFill>
                  <a:srgbClr val="C8102E"/>
                </a:solidFill>
                <a:latin typeface="Meiryo" pitchFamily="34" charset="0"/>
                <a:ea typeface="Meiryo" pitchFamily="34" charset="-122"/>
                <a:cs typeface="Meiryo" pitchFamily="34" charset="-120"/>
              </a:rPr>
              <a:t>VEXA ― 80dB</a:t>
            </a:r>
            <a:endParaRPr lang="en-US" sz="1200" dirty="0"/>
          </a:p>
        </p:txBody>
      </p:sp>
      <p:sp>
        <p:nvSpPr>
          <p:cNvPr id="16" name="Text 14"/>
          <p:cNvSpPr txBox="1"/>
          <p:nvPr/>
        </p:nvSpPr>
        <p:spPr>
          <a:xfrm>
            <a:off x="3931920" y="4434840"/>
            <a:ext cx="1828800" cy="411480"/>
          </a:xfrm>
          <a:prstGeom prst="rect">
            <a:avLst/>
          </a:prstGeom>
          <a:noFill/>
          <a:ln/>
        </p:spPr>
        <p:txBody>
          <a:bodyPr wrap="square" lIns="0" tIns="0" rIns="0" bIns="0" rtlCol="0" anchor="ctr"/>
          <a:lstStyle/>
          <a:p>
            <a:pPr marL="0" indent="0" algn="r">
              <a:buNone/>
            </a:pPr>
            <a:r>
              <a:rPr lang="en-US" sz="900" dirty="0">
                <a:solidFill>
                  <a:srgbClr val="5A5A5A"/>
                </a:solidFill>
                <a:latin typeface="Meiryo" pitchFamily="34" charset="0"/>
                <a:ea typeface="Meiryo" pitchFamily="34" charset="-122"/>
                <a:cs typeface="Meiryo" pitchFamily="34" charset="-120"/>
              </a:rPr>
              <a:t>認識率 </a:t>
            </a:r>
            <a:r>
              <a:rPr lang="en-US" sz="1600" b="1" dirty="0">
                <a:solidFill>
                  <a:srgbClr val="C8102E"/>
                </a:solidFill>
                <a:latin typeface="Arial" pitchFamily="34" charset="0"/>
                <a:ea typeface="Arial" pitchFamily="34" charset="-122"/>
                <a:cs typeface="Arial" pitchFamily="34" charset="-120"/>
              </a:rPr>
              <a:t>45.2%</a:t>
            </a:r>
            <a:endParaRPr lang="en-US" sz="900" dirty="0"/>
          </a:p>
        </p:txBody>
      </p:sp>
      <p:sp>
        <p:nvSpPr>
          <p:cNvPr id="17" name="Text 15"/>
          <p:cNvSpPr txBox="1"/>
          <p:nvPr/>
        </p:nvSpPr>
        <p:spPr>
          <a:xfrm>
            <a:off x="731520" y="4846320"/>
            <a:ext cx="5029200" cy="1280160"/>
          </a:xfrm>
          <a:prstGeom prst="rect">
            <a:avLst/>
          </a:prstGeom>
          <a:noFill/>
          <a:ln/>
        </p:spPr>
        <p:txBody>
          <a:bodyPr wrap="square" lIns="0" tIns="0" rIns="0" bIns="0" rtlCol="0" anchor="t"/>
          <a:lstStyle/>
          <a:p>
            <a:pPr marL="0" indent="0">
              <a:lnSpc>
                <a:spcPct val="115000"/>
              </a:lnSpc>
              <a:buNone/>
            </a:pPr>
            <a:r>
              <a:rPr lang="en-US" sz="1050" u="sng" dirty="0">
                <a:solidFill>
                  <a:srgbClr val="EF9A9A"/>
                </a:solidFill>
                <a:uFill>
                  <a:solidFill>
                    <a:srgbClr val="EF9A9A"/>
                  </a:solidFill>
                </a:uFill>
                <a:latin typeface="Meiryo" pitchFamily="34" charset="0"/>
                <a:ea typeface="Meiryo" pitchFamily="34" charset="-122"/>
                <a:cs typeface="Meiryo" pitchFamily="34" charset="-120"/>
              </a:rPr>
              <a:t>イスタンブールは世界で唯一、</a:t>
            </a:r>
            <a:r>
              <a:rPr lang="en-US" sz="1050" dirty="0">
                <a:solidFill>
                  <a:srgbClr val="1A1A1A"/>
                </a:solidFill>
                <a:latin typeface="Meiryo" pitchFamily="34" charset="0"/>
                <a:ea typeface="Meiryo" pitchFamily="34" charset="-122"/>
                <a:cs typeface="Meiryo" pitchFamily="34" charset="-120"/>
              </a:rPr>
              <a:t>アジア</a:t>
            </a:r>
            <a:r>
              <a:rPr lang="en-US" sz="1050" u="sng" dirty="0">
                <a:solidFill>
                  <a:srgbClr val="EF9A9A"/>
                </a:solidFill>
                <a:uFill>
                  <a:solidFill>
                    <a:srgbClr val="EF9A9A"/>
                  </a:solidFill>
                </a:uFill>
                <a:latin typeface="Meiryo" pitchFamily="34" charset="0"/>
                <a:ea typeface="Meiryo" pitchFamily="34" charset="-122"/>
                <a:cs typeface="Meiryo" pitchFamily="34" charset="-120"/>
              </a:rPr>
              <a:t>大陸とヨーロッパ大陸にまたがる街でこの二つの大陸を分けているのが、ボスポラス海峡です。</a:t>
            </a:r>
            <a:r>
              <a:rPr lang="en-US" sz="1050" b="1" dirty="0">
                <a:solidFill>
                  <a:srgbClr val="D32F2F"/>
                </a:solidFill>
                <a:latin typeface="Meiryo" pitchFamily="34" charset="0"/>
                <a:ea typeface="Meiryo" pitchFamily="34" charset="-122"/>
                <a:cs typeface="Meiryo" pitchFamily="34" charset="-120"/>
              </a:rPr>
              <a:t>会議この会長に</a:t>
            </a:r>
            <a:r>
              <a:rPr lang="en-US" sz="1050" dirty="0">
                <a:solidFill>
                  <a:srgbClr val="1A1A1A"/>
                </a:solidFill>
                <a:latin typeface="Meiryo" pitchFamily="34" charset="0"/>
                <a:ea typeface="Meiryo" pitchFamily="34" charset="-122"/>
                <a:cs typeface="Meiryo" pitchFamily="34" charset="-120"/>
              </a:rPr>
              <a:t>アジアとヨーロッパの間を進んでいく壮大な体験ができる。</a:t>
            </a:r>
            <a:r>
              <a:rPr lang="en-US" sz="1050" u="sng" dirty="0">
                <a:solidFill>
                  <a:srgbClr val="EF9A9A"/>
                </a:solidFill>
                <a:uFill>
                  <a:solidFill>
                    <a:srgbClr val="EF9A9A"/>
                  </a:solidFill>
                </a:uFill>
                <a:latin typeface="Meiryo" pitchFamily="34" charset="0"/>
                <a:ea typeface="Meiryo" pitchFamily="34" charset="-122"/>
                <a:cs typeface="Meiryo" pitchFamily="34" charset="-120"/>
              </a:rPr>
              <a:t>ボスポラス</a:t>
            </a:r>
            <a:r>
              <a:rPr lang="en-US" sz="1050" b="1" dirty="0">
                <a:solidFill>
                  <a:srgbClr val="D32F2F"/>
                </a:solidFill>
                <a:latin typeface="Meiryo" pitchFamily="34" charset="0"/>
                <a:ea typeface="Meiryo" pitchFamily="34" charset="-122"/>
                <a:cs typeface="Meiryo" pitchFamily="34" charset="-120"/>
              </a:rPr>
              <a:t>ストラップ</a:t>
            </a:r>
            <a:r>
              <a:rPr lang="en-US" sz="1050" dirty="0">
                <a:solidFill>
                  <a:srgbClr val="1A1A1A"/>
                </a:solidFill>
                <a:latin typeface="Meiryo" pitchFamily="34" charset="0"/>
                <a:ea typeface="Meiryo" pitchFamily="34" charset="-122"/>
                <a:cs typeface="Meiryo" pitchFamily="34" charset="-120"/>
              </a:rPr>
              <a:t>海峡クルーズ</a:t>
            </a:r>
            <a:r>
              <a:rPr lang="en-US" sz="1050" u="sng" dirty="0">
                <a:solidFill>
                  <a:srgbClr val="EF9A9A"/>
                </a:solidFill>
                <a:uFill>
                  <a:solidFill>
                    <a:srgbClr val="EF9A9A"/>
                  </a:solidFill>
                </a:uFill>
                <a:latin typeface="Meiryo" pitchFamily="34" charset="0"/>
                <a:ea typeface="Meiryo" pitchFamily="34" charset="-122"/>
                <a:cs typeface="Meiryo" pitchFamily="34" charset="-120"/>
              </a:rPr>
              <a:t>を</a:t>
            </a:r>
            <a:r>
              <a:rPr lang="en-US" sz="1050" b="1" dirty="0">
                <a:solidFill>
                  <a:srgbClr val="D32F2F"/>
                </a:solidFill>
                <a:latin typeface="Meiryo" pitchFamily="34" charset="0"/>
                <a:ea typeface="Meiryo" pitchFamily="34" charset="-122"/>
                <a:cs typeface="Meiryo" pitchFamily="34" charset="-120"/>
              </a:rPr>
              <a:t>も</a:t>
            </a:r>
            <a:r>
              <a:rPr lang="en-US" sz="1050" dirty="0">
                <a:solidFill>
                  <a:srgbClr val="1A1A1A"/>
                </a:solidFill>
                <a:latin typeface="Meiryo" pitchFamily="34" charset="0"/>
                <a:ea typeface="Meiryo" pitchFamily="34" charset="-122"/>
                <a:cs typeface="Meiryo" pitchFamily="34" charset="-120"/>
              </a:rPr>
              <a:t>堪能していただく予定です。</a:t>
            </a:r>
            <a:endParaRPr lang="en-US" sz="1050" dirty="0"/>
          </a:p>
        </p:txBody>
      </p:sp>
      <p:sp>
        <p:nvSpPr>
          <p:cNvPr id="18" name="Shape 16"/>
          <p:cNvSpPr/>
          <p:nvPr/>
        </p:nvSpPr>
        <p:spPr>
          <a:xfrm>
            <a:off x="6263640" y="4389120"/>
            <a:ext cx="5394960" cy="1783080"/>
          </a:xfrm>
          <a:prstGeom prst="roundRect">
            <a:avLst>
              <a:gd name="adj" fmla="val 6154"/>
            </a:avLst>
          </a:prstGeom>
          <a:solidFill>
            <a:srgbClr val="FFFFFF"/>
          </a:solidFill>
          <a:ln w="15875">
            <a:solidFill>
              <a:srgbClr val="2F6FB0"/>
            </a:solidFill>
            <a:prstDash val="solid"/>
          </a:ln>
        </p:spPr>
        <p:txBody>
          <a:bodyPr/>
          <a:lstStyle/>
          <a:p>
            <a:endParaRPr lang="ja-JP" altLang="en-US"/>
          </a:p>
        </p:txBody>
      </p:sp>
      <p:sp>
        <p:nvSpPr>
          <p:cNvPr id="19" name="Text 17"/>
          <p:cNvSpPr txBox="1"/>
          <p:nvPr/>
        </p:nvSpPr>
        <p:spPr>
          <a:xfrm>
            <a:off x="6446520" y="4480560"/>
            <a:ext cx="3200400" cy="320040"/>
          </a:xfrm>
          <a:prstGeom prst="rect">
            <a:avLst/>
          </a:prstGeom>
          <a:noFill/>
          <a:ln/>
        </p:spPr>
        <p:txBody>
          <a:bodyPr wrap="square" lIns="0" tIns="0" rIns="0" bIns="0" rtlCol="0" anchor="ctr"/>
          <a:lstStyle/>
          <a:p>
            <a:pPr marL="0" indent="0">
              <a:buNone/>
            </a:pPr>
            <a:r>
              <a:rPr lang="en-US" sz="1200" b="1" dirty="0">
                <a:solidFill>
                  <a:srgbClr val="2F6FB0"/>
                </a:solidFill>
                <a:latin typeface="Meiryo" pitchFamily="34" charset="0"/>
                <a:ea typeface="Meiryo" pitchFamily="34" charset="-122"/>
                <a:cs typeface="Meiryo" pitchFamily="34" charset="-120"/>
              </a:rPr>
              <a:t>OpenComm2 ― 80dB</a:t>
            </a:r>
            <a:endParaRPr lang="en-US" sz="1200" dirty="0"/>
          </a:p>
        </p:txBody>
      </p:sp>
      <p:sp>
        <p:nvSpPr>
          <p:cNvPr id="20" name="Text 18"/>
          <p:cNvSpPr txBox="1"/>
          <p:nvPr/>
        </p:nvSpPr>
        <p:spPr>
          <a:xfrm>
            <a:off x="9646920" y="4434840"/>
            <a:ext cx="1828800" cy="411480"/>
          </a:xfrm>
          <a:prstGeom prst="rect">
            <a:avLst/>
          </a:prstGeom>
          <a:noFill/>
          <a:ln/>
        </p:spPr>
        <p:txBody>
          <a:bodyPr wrap="square" lIns="0" tIns="0" rIns="0" bIns="0" rtlCol="0" anchor="ctr"/>
          <a:lstStyle/>
          <a:p>
            <a:pPr marL="0" indent="0" algn="r">
              <a:buNone/>
            </a:pPr>
            <a:r>
              <a:rPr lang="en-US" sz="900" dirty="0">
                <a:solidFill>
                  <a:srgbClr val="5A5A5A"/>
                </a:solidFill>
                <a:latin typeface="Meiryo" pitchFamily="34" charset="0"/>
                <a:ea typeface="Meiryo" pitchFamily="34" charset="-122"/>
                <a:cs typeface="Meiryo" pitchFamily="34" charset="-120"/>
              </a:rPr>
              <a:t>認識率 </a:t>
            </a:r>
            <a:r>
              <a:rPr lang="en-US" sz="1600" b="1" dirty="0">
                <a:solidFill>
                  <a:srgbClr val="2F6FB0"/>
                </a:solidFill>
                <a:latin typeface="Arial" pitchFamily="34" charset="0"/>
                <a:ea typeface="Arial" pitchFamily="34" charset="-122"/>
                <a:cs typeface="Arial" pitchFamily="34" charset="-120"/>
              </a:rPr>
              <a:t>26.2%</a:t>
            </a:r>
            <a:endParaRPr lang="en-US" sz="900" dirty="0"/>
          </a:p>
        </p:txBody>
      </p:sp>
      <p:sp>
        <p:nvSpPr>
          <p:cNvPr id="21" name="Text 19"/>
          <p:cNvSpPr txBox="1"/>
          <p:nvPr/>
        </p:nvSpPr>
        <p:spPr>
          <a:xfrm>
            <a:off x="6446520" y="4846320"/>
            <a:ext cx="5029200" cy="1280160"/>
          </a:xfrm>
          <a:prstGeom prst="rect">
            <a:avLst/>
          </a:prstGeom>
          <a:noFill/>
          <a:ln/>
        </p:spPr>
        <p:txBody>
          <a:bodyPr wrap="square" lIns="0" tIns="0" rIns="0" bIns="0" rtlCol="0" anchor="t"/>
          <a:lstStyle/>
          <a:p>
            <a:pPr marL="0" indent="0">
              <a:lnSpc>
                <a:spcPct val="115000"/>
              </a:lnSpc>
              <a:buNone/>
            </a:pPr>
            <a:r>
              <a:rPr lang="en-US" sz="1050" u="sng" dirty="0">
                <a:solidFill>
                  <a:srgbClr val="EF9A9A"/>
                </a:solidFill>
                <a:uFill>
                  <a:solidFill>
                    <a:srgbClr val="EF9A9A"/>
                  </a:solidFill>
                </a:uFill>
                <a:latin typeface="Meiryo" pitchFamily="34" charset="0"/>
                <a:ea typeface="Meiryo" pitchFamily="34" charset="-122"/>
                <a:cs typeface="Meiryo" pitchFamily="34" charset="-120"/>
              </a:rPr>
              <a:t>イスタンブールは世界で唯一、アジア大陸とヨーロッパ大陸にまたがる街でこの二つの大陸を分けているのが、ボスポラス海峡です。アジアとヨーロッパ</a:t>
            </a:r>
            <a:r>
              <a:rPr lang="en-US" sz="1050" b="1" dirty="0">
                <a:solidFill>
                  <a:srgbClr val="D32F2F"/>
                </a:solidFill>
                <a:latin typeface="Meiryo" pitchFamily="34" charset="0"/>
                <a:ea typeface="Meiryo" pitchFamily="34" charset="-122"/>
                <a:cs typeface="Meiryo" pitchFamily="34" charset="-120"/>
              </a:rPr>
              <a:t>会長アジアヨーロッパ</a:t>
            </a:r>
            <a:r>
              <a:rPr lang="en-US" sz="1050" dirty="0">
                <a:solidFill>
                  <a:srgbClr val="1A1A1A"/>
                </a:solidFill>
                <a:latin typeface="Meiryo" pitchFamily="34" charset="0"/>
                <a:ea typeface="Meiryo" pitchFamily="34" charset="-122"/>
                <a:cs typeface="Meiryo" pitchFamily="34" charset="-120"/>
              </a:rPr>
              <a:t>の間を</a:t>
            </a:r>
            <a:r>
              <a:rPr lang="en-US" sz="1050" u="sng" dirty="0">
                <a:solidFill>
                  <a:srgbClr val="EF9A9A"/>
                </a:solidFill>
                <a:uFill>
                  <a:solidFill>
                    <a:srgbClr val="EF9A9A"/>
                  </a:solidFill>
                </a:uFill>
                <a:latin typeface="Meiryo" pitchFamily="34" charset="0"/>
                <a:ea typeface="Meiryo" pitchFamily="34" charset="-122"/>
                <a:cs typeface="Meiryo" pitchFamily="34" charset="-120"/>
              </a:rPr>
              <a:t>進</a:t>
            </a:r>
            <a:r>
              <a:rPr lang="en-US" sz="1050" b="1" dirty="0">
                <a:solidFill>
                  <a:srgbClr val="D32F2F"/>
                </a:solidFill>
                <a:latin typeface="Meiryo" pitchFamily="34" charset="0"/>
                <a:ea typeface="Meiryo" pitchFamily="34" charset="-122"/>
                <a:cs typeface="Meiryo" pitchFamily="34" charset="-120"/>
              </a:rPr>
              <a:t>組</a:t>
            </a:r>
            <a:r>
              <a:rPr lang="en-US" sz="1050" dirty="0">
                <a:solidFill>
                  <a:srgbClr val="1A1A1A"/>
                </a:solidFill>
                <a:latin typeface="Meiryo" pitchFamily="34" charset="0"/>
                <a:ea typeface="Meiryo" pitchFamily="34" charset="-122"/>
                <a:cs typeface="Meiryo" pitchFamily="34" charset="-120"/>
              </a:rPr>
              <a:t>んでいく。</a:t>
            </a:r>
            <a:r>
              <a:rPr lang="en-US" sz="1050" u="sng" dirty="0">
                <a:solidFill>
                  <a:srgbClr val="EF9A9A"/>
                </a:solidFill>
                <a:uFill>
                  <a:solidFill>
                    <a:srgbClr val="EF9A9A"/>
                  </a:solidFill>
                </a:uFill>
                <a:latin typeface="Meiryo" pitchFamily="34" charset="0"/>
                <a:ea typeface="Meiryo" pitchFamily="34" charset="-122"/>
                <a:cs typeface="Meiryo" pitchFamily="34" charset="-120"/>
              </a:rPr>
              <a:t>壮大な体験ができる。ボスポラス</a:t>
            </a:r>
            <a:r>
              <a:rPr lang="en-US" sz="1050" dirty="0">
                <a:solidFill>
                  <a:srgbClr val="1A1A1A"/>
                </a:solidFill>
                <a:latin typeface="Meiryo" pitchFamily="34" charset="0"/>
                <a:ea typeface="Meiryo" pitchFamily="34" charset="-122"/>
                <a:cs typeface="Meiryo" pitchFamily="34" charset="-120"/>
              </a:rPr>
              <a:t>海峡クルーズを堪能していただく予定です。</a:t>
            </a:r>
            <a:endParaRPr lang="en-US" sz="1050" dirty="0"/>
          </a:p>
        </p:txBody>
      </p:sp>
      <p:sp>
        <p:nvSpPr>
          <p:cNvPr id="22" name="Text 20"/>
          <p:cNvSpPr txBox="1"/>
          <p:nvPr/>
        </p:nvSpPr>
        <p:spPr>
          <a:xfrm>
            <a:off x="548640" y="6217920"/>
            <a:ext cx="11064240" cy="228600"/>
          </a:xfrm>
          <a:prstGeom prst="rect">
            <a:avLst/>
          </a:prstGeom>
          <a:noFill/>
          <a:ln/>
        </p:spPr>
        <p:txBody>
          <a:bodyPr wrap="square" lIns="0" tIns="0" rIns="0" bIns="0" rtlCol="0" anchor="ctr"/>
          <a:lstStyle/>
          <a:p>
            <a:pPr marL="0" indent="0">
              <a:buNone/>
            </a:pPr>
            <a:r>
              <a:rPr lang="en-US" sz="900" dirty="0">
                <a:solidFill>
                  <a:srgbClr val="5A5A5A"/>
                </a:solidFill>
                <a:latin typeface="Meiryo" pitchFamily="34" charset="0"/>
                <a:ea typeface="Meiryo" pitchFamily="34" charset="-122"/>
                <a:cs typeface="Meiryo" pitchFamily="34" charset="-120"/>
              </a:rPr>
              <a:t>凡例：</a:t>
            </a:r>
            <a:r>
              <a:rPr lang="en-US" sz="900" dirty="0">
                <a:solidFill>
                  <a:srgbClr val="1A1A1A"/>
                </a:solidFill>
                <a:latin typeface="Meiryo" pitchFamily="34" charset="0"/>
                <a:ea typeface="Meiryo" pitchFamily="34" charset="-122"/>
                <a:cs typeface="Meiryo" pitchFamily="34" charset="-120"/>
              </a:rPr>
              <a:t>黒＝正しく認識　</a:t>
            </a:r>
            <a:r>
              <a:rPr lang="en-US" sz="900" u="sng" dirty="0">
                <a:solidFill>
                  <a:srgbClr val="EF9A9A"/>
                </a:solidFill>
                <a:uFill>
                  <a:solidFill>
                    <a:srgbClr val="EF9A9A"/>
                  </a:solidFill>
                </a:uFill>
                <a:latin typeface="Meiryo" pitchFamily="34" charset="0"/>
                <a:ea typeface="Meiryo" pitchFamily="34" charset="-122"/>
                <a:cs typeface="Meiryo" pitchFamily="34" charset="-120"/>
              </a:rPr>
              <a:t>薄い赤（下線）＝欠落（テキスト化されなかった）　</a:t>
            </a:r>
            <a:r>
              <a:rPr lang="en-US" sz="900" b="1" dirty="0">
                <a:solidFill>
                  <a:srgbClr val="D32F2F"/>
                </a:solidFill>
                <a:latin typeface="Meiryo" pitchFamily="34" charset="0"/>
                <a:ea typeface="Meiryo" pitchFamily="34" charset="-122"/>
                <a:cs typeface="Meiryo" pitchFamily="34" charset="-120"/>
              </a:rPr>
              <a:t>赤太字＝誤認識</a:t>
            </a:r>
            <a:r>
              <a:rPr lang="en-US" sz="900" dirty="0">
                <a:solidFill>
                  <a:srgbClr val="9A9A9A"/>
                </a:solidFill>
                <a:latin typeface="Meiryo" pitchFamily="34" charset="0"/>
                <a:ea typeface="Meiryo" pitchFamily="34" charset="-122"/>
                <a:cs typeface="Meiryo" pitchFamily="34" charset="-120"/>
              </a:rPr>
              <a:t>　　認識エンジン・原稿・騒音源は両機で同一。幹開発株式会社 社内測定（2026年9月）</a:t>
            </a:r>
            <a:endParaRPr lang="en-US" sz="900" dirty="0"/>
          </a:p>
        </p:txBody>
      </p:sp>
      <p:sp>
        <p:nvSpPr>
          <p:cNvPr id="23" name="Text 21"/>
          <p:cNvSpPr txBox="1"/>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9A9A"/>
                </a:solidFill>
                <a:latin typeface="Meiryo" pitchFamily="34" charset="0"/>
                <a:ea typeface="Meiryo" pitchFamily="34" charset="-122"/>
                <a:cs typeface="Meiryo" pitchFamily="34" charset="-120"/>
              </a:rPr>
              <a:t>VEXA vs 骨伝導ヘッドセット 比較資料  |  幹開発株式会社</a:t>
            </a:r>
            <a:endParaRPr lang="en-US" sz="900" dirty="0"/>
          </a:p>
        </p:txBody>
      </p:sp>
      <p:sp>
        <p:nvSpPr>
          <p:cNvPr id="24" name="Text 22"/>
          <p:cNvSpPr txBox="1"/>
          <p:nvPr/>
        </p:nvSpPr>
        <p:spPr>
          <a:xfrm>
            <a:off x="11155680" y="6446520"/>
            <a:ext cx="457200" cy="274320"/>
          </a:xfrm>
          <a:prstGeom prst="rect">
            <a:avLst/>
          </a:prstGeom>
          <a:noFill/>
          <a:ln/>
        </p:spPr>
        <p:txBody>
          <a:bodyPr wrap="square" lIns="0" tIns="0" rIns="0" bIns="0" rtlCol="0" anchor="ctr"/>
          <a:lstStyle/>
          <a:p>
            <a:pPr marL="0" indent="0" algn="r">
              <a:buNone/>
            </a:pPr>
            <a:r>
              <a:rPr lang="en-US" sz="900" dirty="0">
                <a:solidFill>
                  <a:srgbClr val="9A9A9A"/>
                </a:solidFill>
                <a:latin typeface="Meiryo" pitchFamily="34" charset="0"/>
                <a:ea typeface="Meiryo" pitchFamily="34" charset="-122"/>
                <a:cs typeface="Meiryo"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1A1A"/>
        </a:solidFill>
        <a:effectLst/>
      </p:bgPr>
    </p:bg>
    <p:spTree>
      <p:nvGrpSpPr>
        <p:cNvPr id="1" name=""/>
        <p:cNvGrpSpPr/>
        <p:nvPr/>
      </p:nvGrpSpPr>
      <p:grpSpPr>
        <a:xfrm>
          <a:off x="0" y="0"/>
          <a:ext cx="0" cy="0"/>
          <a:chOff x="0" y="0"/>
          <a:chExt cx="0" cy="0"/>
        </a:xfrm>
      </p:grpSpPr>
      <p:sp>
        <p:nvSpPr>
          <p:cNvPr id="2" name="Text 0"/>
          <p:cNvSpPr txBox="1"/>
          <p:nvPr/>
        </p:nvSpPr>
        <p:spPr>
          <a:xfrm>
            <a:off x="640080" y="1188720"/>
            <a:ext cx="5486400" cy="457200"/>
          </a:xfrm>
          <a:prstGeom prst="rect">
            <a:avLst/>
          </a:prstGeom>
          <a:noFill/>
          <a:ln/>
        </p:spPr>
        <p:txBody>
          <a:bodyPr wrap="square" lIns="0" tIns="0" rIns="0" bIns="0" rtlCol="0" anchor="ctr"/>
          <a:lstStyle/>
          <a:p>
            <a:pPr marL="0" indent="0">
              <a:buNone/>
            </a:pPr>
            <a:r>
              <a:rPr lang="en-US" sz="1600" dirty="0">
                <a:solidFill>
                  <a:srgbClr val="BBBBBB"/>
                </a:solidFill>
                <a:latin typeface="Meiryo" pitchFamily="34" charset="0"/>
                <a:ea typeface="Meiryo" pitchFamily="34" charset="-122"/>
                <a:cs typeface="Meiryo" pitchFamily="34" charset="-120"/>
              </a:rPr>
              <a:t>ここからは</a:t>
            </a:r>
            <a:endParaRPr lang="en-US" sz="1600" dirty="0"/>
          </a:p>
        </p:txBody>
      </p:sp>
      <p:sp>
        <p:nvSpPr>
          <p:cNvPr id="3" name="Text 1"/>
          <p:cNvSpPr txBox="1"/>
          <p:nvPr/>
        </p:nvSpPr>
        <p:spPr>
          <a:xfrm>
            <a:off x="640080" y="1645920"/>
            <a:ext cx="10972800" cy="914400"/>
          </a:xfrm>
          <a:prstGeom prst="rect">
            <a:avLst/>
          </a:prstGeom>
          <a:noFill/>
          <a:ln/>
        </p:spPr>
        <p:txBody>
          <a:bodyPr wrap="square" lIns="0" tIns="0" rIns="0" bIns="0" rtlCol="0" anchor="ctr"/>
          <a:lstStyle/>
          <a:p>
            <a:pPr marL="0" indent="0">
              <a:buNone/>
            </a:pPr>
            <a:r>
              <a:rPr lang="en-US" sz="3800" b="1" dirty="0">
                <a:solidFill>
                  <a:srgbClr val="FFFFFF"/>
                </a:solidFill>
                <a:latin typeface="Meiryo" pitchFamily="34" charset="0"/>
                <a:ea typeface="Meiryo" pitchFamily="34" charset="-122"/>
                <a:cs typeface="Meiryo" pitchFamily="34" charset="-120"/>
              </a:rPr>
              <a:t>VEXA 独自の業務向け機能</a:t>
            </a:r>
            <a:endParaRPr lang="en-US" sz="3800" dirty="0"/>
          </a:p>
        </p:txBody>
      </p:sp>
      <p:sp>
        <p:nvSpPr>
          <p:cNvPr id="4" name="Text 2"/>
          <p:cNvSpPr txBox="1"/>
          <p:nvPr/>
        </p:nvSpPr>
        <p:spPr>
          <a:xfrm>
            <a:off x="640080" y="2651760"/>
            <a:ext cx="10881360" cy="731520"/>
          </a:xfrm>
          <a:prstGeom prst="rect">
            <a:avLst/>
          </a:prstGeom>
          <a:noFill/>
          <a:ln/>
        </p:spPr>
        <p:txBody>
          <a:bodyPr wrap="square" lIns="0" tIns="0" rIns="0" bIns="0" rtlCol="0" anchor="ctr"/>
          <a:lstStyle/>
          <a:p>
            <a:pPr marL="0" indent="0">
              <a:buNone/>
            </a:pPr>
            <a:r>
              <a:rPr lang="en-US" sz="1400" dirty="0">
                <a:solidFill>
                  <a:srgbClr val="DDDDDD"/>
                </a:solidFill>
                <a:latin typeface="Meiryo" pitchFamily="34" charset="0"/>
                <a:ea typeface="Meiryo" pitchFamily="34" charset="-122"/>
                <a:cs typeface="Meiryo" pitchFamily="34" charset="-120"/>
              </a:rPr>
              <a:t>多数台を、騒がしい現場で、毎日使う ― 業務用インカムのために VEXA に組み込んだ機能です。一般向けヘッドセットにはない、VEXA ならではのポイントをご紹介します。</a:t>
            </a:r>
            <a:endParaRPr lang="en-US" sz="1400" dirty="0"/>
          </a:p>
        </p:txBody>
      </p:sp>
      <p:sp>
        <p:nvSpPr>
          <p:cNvPr id="5" name="Shape 3"/>
          <p:cNvSpPr/>
          <p:nvPr/>
        </p:nvSpPr>
        <p:spPr>
          <a:xfrm>
            <a:off x="640080" y="3749040"/>
            <a:ext cx="2057400" cy="2011680"/>
          </a:xfrm>
          <a:prstGeom prst="roundRect">
            <a:avLst>
              <a:gd name="adj" fmla="val 6818"/>
            </a:avLst>
          </a:prstGeom>
          <a:solidFill>
            <a:srgbClr val="2A2A2A"/>
          </a:solidFill>
          <a:ln w="12700">
            <a:solidFill>
              <a:srgbClr val="2A2A2A"/>
            </a:solidFill>
            <a:prstDash val="solid"/>
          </a:ln>
        </p:spPr>
        <p:txBody>
          <a:bodyPr/>
          <a:lstStyle/>
          <a:p>
            <a:endParaRPr lang="ja-JP" altLang="en-US"/>
          </a:p>
        </p:txBody>
      </p:sp>
      <p:sp>
        <p:nvSpPr>
          <p:cNvPr id="6" name="Text 4"/>
          <p:cNvSpPr txBox="1"/>
          <p:nvPr/>
        </p:nvSpPr>
        <p:spPr>
          <a:xfrm>
            <a:off x="822960" y="3886200"/>
            <a:ext cx="914400" cy="457200"/>
          </a:xfrm>
          <a:prstGeom prst="rect">
            <a:avLst/>
          </a:prstGeom>
          <a:noFill/>
          <a:ln/>
        </p:spPr>
        <p:txBody>
          <a:bodyPr wrap="square" lIns="0" tIns="0" rIns="0" bIns="0" rtlCol="0" anchor="ctr"/>
          <a:lstStyle/>
          <a:p>
            <a:pPr marL="0" indent="0">
              <a:buNone/>
            </a:pPr>
            <a:r>
              <a:rPr lang="en-US" sz="2200" b="1" dirty="0">
                <a:solidFill>
                  <a:srgbClr val="C8102E"/>
                </a:solidFill>
                <a:latin typeface="Arial" pitchFamily="34" charset="0"/>
                <a:ea typeface="Arial" pitchFamily="34" charset="-122"/>
                <a:cs typeface="Arial" pitchFamily="34" charset="-120"/>
              </a:rPr>
              <a:t>01</a:t>
            </a:r>
            <a:endParaRPr lang="en-US" sz="2200" dirty="0"/>
          </a:p>
        </p:txBody>
      </p:sp>
      <p:sp>
        <p:nvSpPr>
          <p:cNvPr id="7" name="Text 5"/>
          <p:cNvSpPr txBox="1"/>
          <p:nvPr/>
        </p:nvSpPr>
        <p:spPr>
          <a:xfrm>
            <a:off x="822960" y="4389120"/>
            <a:ext cx="1737360" cy="548640"/>
          </a:xfrm>
          <a:prstGeom prst="rect">
            <a:avLst/>
          </a:prstGeom>
          <a:noFill/>
          <a:ln/>
        </p:spPr>
        <p:txBody>
          <a:bodyPr wrap="square" lIns="0" tIns="0" rIns="0" bIns="0" rtlCol="0" anchor="t"/>
          <a:lstStyle/>
          <a:p>
            <a:pPr marL="0" indent="0">
              <a:buNone/>
            </a:pPr>
            <a:r>
              <a:rPr lang="en-US" sz="1400" b="1" dirty="0">
                <a:solidFill>
                  <a:srgbClr val="FFFFFF"/>
                </a:solidFill>
                <a:latin typeface="Meiryo" pitchFamily="34" charset="0"/>
                <a:ea typeface="Meiryo" pitchFamily="34" charset="-122"/>
                <a:cs typeface="Meiryo" pitchFamily="34" charset="-120"/>
              </a:rPr>
              <a:t>デバイスネーム</a:t>
            </a:r>
            <a:endParaRPr lang="en-US" sz="1400" dirty="0"/>
          </a:p>
        </p:txBody>
      </p:sp>
      <p:sp>
        <p:nvSpPr>
          <p:cNvPr id="8" name="Text 6"/>
          <p:cNvSpPr txBox="1"/>
          <p:nvPr/>
        </p:nvSpPr>
        <p:spPr>
          <a:xfrm>
            <a:off x="822960" y="4937760"/>
            <a:ext cx="1737360" cy="731520"/>
          </a:xfrm>
          <a:prstGeom prst="rect">
            <a:avLst/>
          </a:prstGeom>
          <a:noFill/>
          <a:ln/>
        </p:spPr>
        <p:txBody>
          <a:bodyPr wrap="square" lIns="0" tIns="0" rIns="0" bIns="0" rtlCol="0" anchor="t"/>
          <a:lstStyle/>
          <a:p>
            <a:pPr marL="0" indent="0">
              <a:buNone/>
            </a:pPr>
            <a:r>
              <a:rPr lang="en-US" sz="1050" dirty="0">
                <a:solidFill>
                  <a:srgbClr val="CCCCCC"/>
                </a:solidFill>
                <a:latin typeface="Meiryo" pitchFamily="34" charset="0"/>
                <a:ea typeface="Meiryo" pitchFamily="34" charset="-122"/>
                <a:cs typeface="Meiryo" pitchFamily="34" charset="-120"/>
              </a:rPr>
              <a:t>1台ごとに固有の名前で機体を識別</a:t>
            </a:r>
            <a:endParaRPr lang="en-US" sz="1050" dirty="0"/>
          </a:p>
        </p:txBody>
      </p:sp>
      <p:sp>
        <p:nvSpPr>
          <p:cNvPr id="9" name="Shape 7"/>
          <p:cNvSpPr/>
          <p:nvPr/>
        </p:nvSpPr>
        <p:spPr>
          <a:xfrm>
            <a:off x="2852928" y="3749040"/>
            <a:ext cx="2057400" cy="2011680"/>
          </a:xfrm>
          <a:prstGeom prst="roundRect">
            <a:avLst>
              <a:gd name="adj" fmla="val 6818"/>
            </a:avLst>
          </a:prstGeom>
          <a:solidFill>
            <a:srgbClr val="2A2A2A"/>
          </a:solidFill>
          <a:ln w="12700">
            <a:solidFill>
              <a:srgbClr val="2A2A2A"/>
            </a:solidFill>
            <a:prstDash val="solid"/>
          </a:ln>
        </p:spPr>
        <p:txBody>
          <a:bodyPr/>
          <a:lstStyle/>
          <a:p>
            <a:endParaRPr lang="ja-JP" altLang="en-US"/>
          </a:p>
        </p:txBody>
      </p:sp>
      <p:sp>
        <p:nvSpPr>
          <p:cNvPr id="10" name="Text 8"/>
          <p:cNvSpPr txBox="1"/>
          <p:nvPr/>
        </p:nvSpPr>
        <p:spPr>
          <a:xfrm>
            <a:off x="3035808" y="3886200"/>
            <a:ext cx="914400" cy="457200"/>
          </a:xfrm>
          <a:prstGeom prst="rect">
            <a:avLst/>
          </a:prstGeom>
          <a:noFill/>
          <a:ln/>
        </p:spPr>
        <p:txBody>
          <a:bodyPr wrap="square" lIns="0" tIns="0" rIns="0" bIns="0" rtlCol="0" anchor="ctr"/>
          <a:lstStyle/>
          <a:p>
            <a:pPr marL="0" indent="0">
              <a:buNone/>
            </a:pPr>
            <a:r>
              <a:rPr lang="en-US" sz="2200" b="1" dirty="0">
                <a:solidFill>
                  <a:srgbClr val="C8102E"/>
                </a:solidFill>
                <a:latin typeface="Arial" pitchFamily="34" charset="0"/>
                <a:ea typeface="Arial" pitchFamily="34" charset="-122"/>
                <a:cs typeface="Arial" pitchFamily="34" charset="-120"/>
              </a:rPr>
              <a:t>02</a:t>
            </a:r>
            <a:endParaRPr lang="en-US" sz="2200" dirty="0"/>
          </a:p>
        </p:txBody>
      </p:sp>
      <p:sp>
        <p:nvSpPr>
          <p:cNvPr id="11" name="Text 9"/>
          <p:cNvSpPr txBox="1"/>
          <p:nvPr/>
        </p:nvSpPr>
        <p:spPr>
          <a:xfrm>
            <a:off x="3035808" y="4389120"/>
            <a:ext cx="1737360" cy="548640"/>
          </a:xfrm>
          <a:prstGeom prst="rect">
            <a:avLst/>
          </a:prstGeom>
          <a:noFill/>
          <a:ln/>
        </p:spPr>
        <p:txBody>
          <a:bodyPr wrap="square" lIns="0" tIns="0" rIns="0" bIns="0" rtlCol="0" anchor="t"/>
          <a:lstStyle/>
          <a:p>
            <a:pPr marL="0" indent="0">
              <a:buNone/>
            </a:pPr>
            <a:r>
              <a:rPr lang="en-US" sz="1400" b="1" dirty="0">
                <a:solidFill>
                  <a:srgbClr val="FFFFFF"/>
                </a:solidFill>
                <a:latin typeface="Meiryo" pitchFamily="34" charset="0"/>
                <a:ea typeface="Meiryo" pitchFamily="34" charset="-122"/>
                <a:cs typeface="Meiryo" pitchFamily="34" charset="-120"/>
              </a:rPr>
              <a:t>ボイスコマンド</a:t>
            </a:r>
            <a:endParaRPr lang="en-US" sz="1400" dirty="0"/>
          </a:p>
        </p:txBody>
      </p:sp>
      <p:sp>
        <p:nvSpPr>
          <p:cNvPr id="12" name="Text 10"/>
          <p:cNvSpPr txBox="1"/>
          <p:nvPr/>
        </p:nvSpPr>
        <p:spPr>
          <a:xfrm>
            <a:off x="3035808" y="4937760"/>
            <a:ext cx="1737360" cy="731520"/>
          </a:xfrm>
          <a:prstGeom prst="rect">
            <a:avLst/>
          </a:prstGeom>
          <a:noFill/>
          <a:ln/>
        </p:spPr>
        <p:txBody>
          <a:bodyPr wrap="square" lIns="0" tIns="0" rIns="0" bIns="0" rtlCol="0" anchor="t"/>
          <a:lstStyle/>
          <a:p>
            <a:pPr marL="0" indent="0">
              <a:buNone/>
            </a:pPr>
            <a:r>
              <a:rPr lang="en-US" sz="1050" dirty="0">
                <a:solidFill>
                  <a:srgbClr val="CCCCCC"/>
                </a:solidFill>
                <a:latin typeface="Meiryo" pitchFamily="34" charset="0"/>
                <a:ea typeface="Meiryo" pitchFamily="34" charset="-122"/>
                <a:cs typeface="Meiryo" pitchFamily="34" charset="-120"/>
              </a:rPr>
              <a:t>手が離せなくても声で操作</a:t>
            </a:r>
            <a:endParaRPr lang="en-US" sz="1050" dirty="0"/>
          </a:p>
        </p:txBody>
      </p:sp>
      <p:sp>
        <p:nvSpPr>
          <p:cNvPr id="13" name="Shape 11"/>
          <p:cNvSpPr/>
          <p:nvPr/>
        </p:nvSpPr>
        <p:spPr>
          <a:xfrm>
            <a:off x="5065776" y="3749040"/>
            <a:ext cx="2057400" cy="2011680"/>
          </a:xfrm>
          <a:prstGeom prst="roundRect">
            <a:avLst>
              <a:gd name="adj" fmla="val 6818"/>
            </a:avLst>
          </a:prstGeom>
          <a:solidFill>
            <a:srgbClr val="2A2A2A"/>
          </a:solidFill>
          <a:ln w="12700">
            <a:solidFill>
              <a:srgbClr val="2A2A2A"/>
            </a:solidFill>
            <a:prstDash val="solid"/>
          </a:ln>
        </p:spPr>
        <p:txBody>
          <a:bodyPr/>
          <a:lstStyle/>
          <a:p>
            <a:endParaRPr lang="ja-JP" altLang="en-US"/>
          </a:p>
        </p:txBody>
      </p:sp>
      <p:sp>
        <p:nvSpPr>
          <p:cNvPr id="14" name="Text 12"/>
          <p:cNvSpPr txBox="1"/>
          <p:nvPr/>
        </p:nvSpPr>
        <p:spPr>
          <a:xfrm>
            <a:off x="5248656" y="3886200"/>
            <a:ext cx="914400" cy="457200"/>
          </a:xfrm>
          <a:prstGeom prst="rect">
            <a:avLst/>
          </a:prstGeom>
          <a:noFill/>
          <a:ln/>
        </p:spPr>
        <p:txBody>
          <a:bodyPr wrap="square" lIns="0" tIns="0" rIns="0" bIns="0" rtlCol="0" anchor="ctr"/>
          <a:lstStyle/>
          <a:p>
            <a:pPr marL="0" indent="0">
              <a:buNone/>
            </a:pPr>
            <a:r>
              <a:rPr lang="en-US" sz="2200" b="1" dirty="0">
                <a:solidFill>
                  <a:srgbClr val="C8102E"/>
                </a:solidFill>
                <a:latin typeface="Arial" pitchFamily="34" charset="0"/>
                <a:ea typeface="Arial" pitchFamily="34" charset="-122"/>
                <a:cs typeface="Arial" pitchFamily="34" charset="-120"/>
              </a:rPr>
              <a:t>03</a:t>
            </a:r>
            <a:endParaRPr lang="en-US" sz="2200" dirty="0"/>
          </a:p>
        </p:txBody>
      </p:sp>
      <p:sp>
        <p:nvSpPr>
          <p:cNvPr id="15" name="Text 13"/>
          <p:cNvSpPr txBox="1"/>
          <p:nvPr/>
        </p:nvSpPr>
        <p:spPr>
          <a:xfrm>
            <a:off x="5248656" y="4389120"/>
            <a:ext cx="1737360" cy="548640"/>
          </a:xfrm>
          <a:prstGeom prst="rect">
            <a:avLst/>
          </a:prstGeom>
          <a:noFill/>
          <a:ln/>
        </p:spPr>
        <p:txBody>
          <a:bodyPr wrap="square" lIns="0" tIns="0" rIns="0" bIns="0" rtlCol="0" anchor="t"/>
          <a:lstStyle/>
          <a:p>
            <a:pPr marL="0" indent="0">
              <a:buNone/>
            </a:pPr>
            <a:r>
              <a:rPr lang="en-US" sz="1400" b="1" dirty="0">
                <a:solidFill>
                  <a:srgbClr val="FFFFFF"/>
                </a:solidFill>
                <a:latin typeface="Meiryo" pitchFamily="34" charset="0"/>
                <a:ea typeface="Meiryo" pitchFamily="34" charset="-122"/>
                <a:cs typeface="Meiryo" pitchFamily="34" charset="-120"/>
              </a:rPr>
              <a:t>サイドトーン</a:t>
            </a:r>
            <a:endParaRPr lang="en-US" sz="1400" dirty="0"/>
          </a:p>
        </p:txBody>
      </p:sp>
      <p:sp>
        <p:nvSpPr>
          <p:cNvPr id="16" name="Text 14"/>
          <p:cNvSpPr txBox="1"/>
          <p:nvPr/>
        </p:nvSpPr>
        <p:spPr>
          <a:xfrm>
            <a:off x="5248656" y="4937760"/>
            <a:ext cx="1737360" cy="731520"/>
          </a:xfrm>
          <a:prstGeom prst="rect">
            <a:avLst/>
          </a:prstGeom>
          <a:noFill/>
          <a:ln/>
        </p:spPr>
        <p:txBody>
          <a:bodyPr wrap="square" lIns="0" tIns="0" rIns="0" bIns="0" rtlCol="0" anchor="t"/>
          <a:lstStyle/>
          <a:p>
            <a:pPr marL="0" indent="0">
              <a:buNone/>
            </a:pPr>
            <a:r>
              <a:rPr lang="en-US" sz="1050" dirty="0">
                <a:solidFill>
                  <a:srgbClr val="CCCCCC"/>
                </a:solidFill>
                <a:latin typeface="Meiryo" pitchFamily="34" charset="0"/>
                <a:ea typeface="Meiryo" pitchFamily="34" charset="-122"/>
                <a:cs typeface="Meiryo" pitchFamily="34" charset="-120"/>
              </a:rPr>
              <a:t>自分の声が自然に耳に返る</a:t>
            </a:r>
            <a:endParaRPr lang="en-US" sz="1050" dirty="0"/>
          </a:p>
        </p:txBody>
      </p:sp>
      <p:sp>
        <p:nvSpPr>
          <p:cNvPr id="17" name="Shape 15"/>
          <p:cNvSpPr/>
          <p:nvPr/>
        </p:nvSpPr>
        <p:spPr>
          <a:xfrm>
            <a:off x="7278624" y="3749040"/>
            <a:ext cx="2057400" cy="2011680"/>
          </a:xfrm>
          <a:prstGeom prst="roundRect">
            <a:avLst>
              <a:gd name="adj" fmla="val 6818"/>
            </a:avLst>
          </a:prstGeom>
          <a:solidFill>
            <a:srgbClr val="2A2A2A"/>
          </a:solidFill>
          <a:ln w="12700">
            <a:solidFill>
              <a:srgbClr val="2A2A2A"/>
            </a:solidFill>
            <a:prstDash val="solid"/>
          </a:ln>
        </p:spPr>
        <p:txBody>
          <a:bodyPr/>
          <a:lstStyle/>
          <a:p>
            <a:endParaRPr lang="ja-JP" altLang="en-US"/>
          </a:p>
        </p:txBody>
      </p:sp>
      <p:sp>
        <p:nvSpPr>
          <p:cNvPr id="18" name="Text 16"/>
          <p:cNvSpPr txBox="1"/>
          <p:nvPr/>
        </p:nvSpPr>
        <p:spPr>
          <a:xfrm>
            <a:off x="7461504" y="3886200"/>
            <a:ext cx="914400" cy="457200"/>
          </a:xfrm>
          <a:prstGeom prst="rect">
            <a:avLst/>
          </a:prstGeom>
          <a:noFill/>
          <a:ln/>
        </p:spPr>
        <p:txBody>
          <a:bodyPr wrap="square" lIns="0" tIns="0" rIns="0" bIns="0" rtlCol="0" anchor="ctr"/>
          <a:lstStyle/>
          <a:p>
            <a:pPr marL="0" indent="0">
              <a:buNone/>
            </a:pPr>
            <a:r>
              <a:rPr lang="en-US" sz="2200" b="1" dirty="0">
                <a:solidFill>
                  <a:srgbClr val="C8102E"/>
                </a:solidFill>
                <a:latin typeface="Arial" pitchFamily="34" charset="0"/>
                <a:ea typeface="Arial" pitchFamily="34" charset="-122"/>
                <a:cs typeface="Arial" pitchFamily="34" charset="-120"/>
              </a:rPr>
              <a:t>04</a:t>
            </a:r>
            <a:endParaRPr lang="en-US" sz="2200" dirty="0"/>
          </a:p>
        </p:txBody>
      </p:sp>
      <p:sp>
        <p:nvSpPr>
          <p:cNvPr id="19" name="Text 17"/>
          <p:cNvSpPr txBox="1"/>
          <p:nvPr/>
        </p:nvSpPr>
        <p:spPr>
          <a:xfrm>
            <a:off x="7461504" y="4389120"/>
            <a:ext cx="1737360" cy="548640"/>
          </a:xfrm>
          <a:prstGeom prst="rect">
            <a:avLst/>
          </a:prstGeom>
          <a:noFill/>
          <a:ln/>
        </p:spPr>
        <p:txBody>
          <a:bodyPr wrap="square" lIns="0" tIns="0" rIns="0" bIns="0" rtlCol="0" anchor="t"/>
          <a:lstStyle/>
          <a:p>
            <a:pPr marL="0" indent="0">
              <a:buNone/>
            </a:pPr>
            <a:r>
              <a:rPr lang="en-US" sz="1400" b="1" dirty="0">
                <a:solidFill>
                  <a:srgbClr val="FFFFFF"/>
                </a:solidFill>
                <a:latin typeface="Meiryo" pitchFamily="34" charset="0"/>
                <a:ea typeface="Meiryo" pitchFamily="34" charset="-122"/>
                <a:cs typeface="Meiryo" pitchFamily="34" charset="-120"/>
              </a:rPr>
              <a:t>誤操作を防ぐ設計</a:t>
            </a:r>
            <a:endParaRPr lang="en-US" sz="1400" dirty="0"/>
          </a:p>
        </p:txBody>
      </p:sp>
      <p:sp>
        <p:nvSpPr>
          <p:cNvPr id="20" name="Text 18"/>
          <p:cNvSpPr txBox="1"/>
          <p:nvPr/>
        </p:nvSpPr>
        <p:spPr>
          <a:xfrm>
            <a:off x="7461504" y="4937760"/>
            <a:ext cx="1737360" cy="731520"/>
          </a:xfrm>
          <a:prstGeom prst="rect">
            <a:avLst/>
          </a:prstGeom>
          <a:noFill/>
          <a:ln/>
        </p:spPr>
        <p:txBody>
          <a:bodyPr wrap="square" lIns="0" tIns="0" rIns="0" bIns="0" rtlCol="0" anchor="t"/>
          <a:lstStyle/>
          <a:p>
            <a:pPr marL="0" indent="0">
              <a:buNone/>
            </a:pPr>
            <a:r>
              <a:rPr lang="en-US" sz="1050" dirty="0">
                <a:solidFill>
                  <a:srgbClr val="CCCCCC"/>
                </a:solidFill>
                <a:latin typeface="Meiryo" pitchFamily="34" charset="0"/>
                <a:ea typeface="Meiryo" pitchFamily="34" charset="-122"/>
                <a:cs typeface="Meiryo" pitchFamily="34" charset="-120"/>
              </a:rPr>
              <a:t>音声アナウンス・2ボタン同時押し</a:t>
            </a:r>
            <a:endParaRPr lang="en-US" sz="1050" dirty="0"/>
          </a:p>
        </p:txBody>
      </p:sp>
      <p:sp>
        <p:nvSpPr>
          <p:cNvPr id="21" name="Shape 19"/>
          <p:cNvSpPr/>
          <p:nvPr/>
        </p:nvSpPr>
        <p:spPr>
          <a:xfrm>
            <a:off x="9491472" y="3749040"/>
            <a:ext cx="2057400" cy="2011680"/>
          </a:xfrm>
          <a:prstGeom prst="roundRect">
            <a:avLst>
              <a:gd name="adj" fmla="val 6818"/>
            </a:avLst>
          </a:prstGeom>
          <a:solidFill>
            <a:srgbClr val="2A2A2A"/>
          </a:solidFill>
          <a:ln w="12700">
            <a:solidFill>
              <a:srgbClr val="2A2A2A"/>
            </a:solidFill>
            <a:prstDash val="solid"/>
          </a:ln>
        </p:spPr>
        <p:txBody>
          <a:bodyPr/>
          <a:lstStyle/>
          <a:p>
            <a:endParaRPr lang="ja-JP" altLang="en-US"/>
          </a:p>
        </p:txBody>
      </p:sp>
      <p:sp>
        <p:nvSpPr>
          <p:cNvPr id="22" name="Text 20"/>
          <p:cNvSpPr txBox="1"/>
          <p:nvPr/>
        </p:nvSpPr>
        <p:spPr>
          <a:xfrm>
            <a:off x="9674352" y="3886200"/>
            <a:ext cx="914400" cy="457200"/>
          </a:xfrm>
          <a:prstGeom prst="rect">
            <a:avLst/>
          </a:prstGeom>
          <a:noFill/>
          <a:ln/>
        </p:spPr>
        <p:txBody>
          <a:bodyPr wrap="square" lIns="0" tIns="0" rIns="0" bIns="0" rtlCol="0" anchor="ctr"/>
          <a:lstStyle/>
          <a:p>
            <a:pPr marL="0" indent="0">
              <a:buNone/>
            </a:pPr>
            <a:r>
              <a:rPr lang="en-US" sz="2200" b="1" dirty="0">
                <a:solidFill>
                  <a:srgbClr val="C8102E"/>
                </a:solidFill>
                <a:latin typeface="Arial" pitchFamily="34" charset="0"/>
                <a:ea typeface="Arial" pitchFamily="34" charset="-122"/>
                <a:cs typeface="Arial" pitchFamily="34" charset="-120"/>
              </a:rPr>
              <a:t>05</a:t>
            </a:r>
            <a:endParaRPr lang="en-US" sz="2200" dirty="0"/>
          </a:p>
        </p:txBody>
      </p:sp>
      <p:sp>
        <p:nvSpPr>
          <p:cNvPr id="23" name="Text 21"/>
          <p:cNvSpPr txBox="1"/>
          <p:nvPr/>
        </p:nvSpPr>
        <p:spPr>
          <a:xfrm>
            <a:off x="9674352" y="4389120"/>
            <a:ext cx="1737360" cy="548640"/>
          </a:xfrm>
          <a:prstGeom prst="rect">
            <a:avLst/>
          </a:prstGeom>
          <a:noFill/>
          <a:ln/>
        </p:spPr>
        <p:txBody>
          <a:bodyPr wrap="square" lIns="0" tIns="0" rIns="0" bIns="0" rtlCol="0" anchor="t"/>
          <a:lstStyle/>
          <a:p>
            <a:pPr marL="0" indent="0">
              <a:buNone/>
            </a:pPr>
            <a:r>
              <a:rPr lang="en-US" sz="1400" b="1" dirty="0">
                <a:solidFill>
                  <a:srgbClr val="FFFFFF"/>
                </a:solidFill>
                <a:latin typeface="Meiryo" pitchFamily="34" charset="0"/>
                <a:ea typeface="Meiryo" pitchFamily="34" charset="-122"/>
                <a:cs typeface="Meiryo" pitchFamily="34" charset="-120"/>
              </a:rPr>
              <a:t>風防 2サイズ付属</a:t>
            </a:r>
            <a:endParaRPr lang="en-US" sz="1400" dirty="0"/>
          </a:p>
        </p:txBody>
      </p:sp>
      <p:sp>
        <p:nvSpPr>
          <p:cNvPr id="24" name="Text 22"/>
          <p:cNvSpPr txBox="1"/>
          <p:nvPr/>
        </p:nvSpPr>
        <p:spPr>
          <a:xfrm>
            <a:off x="9674352" y="4937760"/>
            <a:ext cx="1737360" cy="731520"/>
          </a:xfrm>
          <a:prstGeom prst="rect">
            <a:avLst/>
          </a:prstGeom>
          <a:noFill/>
          <a:ln/>
        </p:spPr>
        <p:txBody>
          <a:bodyPr wrap="square" lIns="0" tIns="0" rIns="0" bIns="0" rtlCol="0" anchor="t"/>
          <a:lstStyle/>
          <a:p>
            <a:pPr marL="0" indent="0">
              <a:buNone/>
            </a:pPr>
            <a:r>
              <a:rPr lang="en-US" sz="1050" dirty="0">
                <a:solidFill>
                  <a:srgbClr val="CCCCCC"/>
                </a:solidFill>
                <a:latin typeface="Meiryo" pitchFamily="34" charset="0"/>
                <a:ea typeface="Meiryo" pitchFamily="34" charset="-122"/>
                <a:cs typeface="Meiryo" pitchFamily="34" charset="-120"/>
              </a:rPr>
              <a:t>風音・吹かれ・詰まりを防ぐ</a:t>
            </a:r>
            <a:endParaRPr lang="en-US" sz="1050" dirty="0"/>
          </a:p>
        </p:txBody>
      </p:sp>
      <p:sp>
        <p:nvSpPr>
          <p:cNvPr id="25" name="Text 23"/>
          <p:cNvSpPr txBox="1"/>
          <p:nvPr/>
        </p:nvSpPr>
        <p:spPr>
          <a:xfrm>
            <a:off x="640080" y="5989320"/>
            <a:ext cx="10881360" cy="365760"/>
          </a:xfrm>
          <a:prstGeom prst="rect">
            <a:avLst/>
          </a:prstGeom>
          <a:noFill/>
          <a:ln/>
        </p:spPr>
        <p:txBody>
          <a:bodyPr wrap="square" lIns="0" tIns="0" rIns="0" bIns="0" rtlCol="0" anchor="ctr"/>
          <a:lstStyle/>
          <a:p>
            <a:pPr marL="0" indent="0">
              <a:buNone/>
            </a:pPr>
            <a:r>
              <a:rPr lang="en-US" sz="1100" dirty="0">
                <a:solidFill>
                  <a:srgbClr val="BBBBBB"/>
                </a:solidFill>
                <a:latin typeface="Meiryo" pitchFamily="34" charset="0"/>
                <a:ea typeface="Meiryo" pitchFamily="34" charset="-122"/>
                <a:cs typeface="Meiryo" pitchFamily="34" charset="-120"/>
              </a:rPr>
              <a:t>各ページ右上の赤いラベル「VEXA 独自の機能」が目印です。専用アタッチメント（別売オプション）も VEXA 専用です。</a:t>
            </a:r>
            <a:endParaRPr lang="en-US" sz="1100" dirty="0"/>
          </a:p>
        </p:txBody>
      </p:sp>
      <p:sp>
        <p:nvSpPr>
          <p:cNvPr id="26" name="Text 24"/>
          <p:cNvSpPr txBox="1"/>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9A9A"/>
                </a:solidFill>
                <a:latin typeface="Meiryo" pitchFamily="34" charset="0"/>
                <a:ea typeface="Meiryo" pitchFamily="34" charset="-122"/>
                <a:cs typeface="Meiryo" pitchFamily="34" charset="-120"/>
              </a:rPr>
              <a:t>VEXA vs 骨伝導ヘッドセット 比較資料  |  幹開発株式会社</a:t>
            </a:r>
            <a:endParaRPr lang="en-US" sz="900" dirty="0"/>
          </a:p>
        </p:txBody>
      </p:sp>
      <p:sp>
        <p:nvSpPr>
          <p:cNvPr id="27" name="Text 25"/>
          <p:cNvSpPr txBox="1"/>
          <p:nvPr/>
        </p:nvSpPr>
        <p:spPr>
          <a:xfrm>
            <a:off x="11155680" y="6446520"/>
            <a:ext cx="457200" cy="274320"/>
          </a:xfrm>
          <a:prstGeom prst="rect">
            <a:avLst/>
          </a:prstGeom>
          <a:noFill/>
          <a:ln/>
        </p:spPr>
        <p:txBody>
          <a:bodyPr wrap="square" lIns="0" tIns="0" rIns="0" bIns="0" rtlCol="0" anchor="ctr"/>
          <a:lstStyle/>
          <a:p>
            <a:pPr marL="0" indent="0" algn="r">
              <a:buNone/>
            </a:pPr>
            <a:r>
              <a:rPr lang="en-US" sz="900" dirty="0">
                <a:solidFill>
                  <a:srgbClr val="9A9A9A"/>
                </a:solidFill>
                <a:latin typeface="Meiryo" pitchFamily="34" charset="0"/>
                <a:ea typeface="Meiryo" pitchFamily="34" charset="-122"/>
                <a:cs typeface="Meiryo"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1A1A1A"/>
                </a:solidFill>
                <a:latin typeface="Meiryo" pitchFamily="34" charset="0"/>
                <a:ea typeface="Meiryo" pitchFamily="34" charset="-122"/>
                <a:cs typeface="Meiryo" pitchFamily="34" charset="-120"/>
              </a:rPr>
              <a:t>デバイスネームで「どの機体か」がわかる</a:t>
            </a:r>
            <a:endParaRPr lang="en-US" sz="3000" dirty="0"/>
          </a:p>
        </p:txBody>
      </p:sp>
      <p:sp>
        <p:nvSpPr>
          <p:cNvPr id="3" name="Text 1"/>
          <p:cNvSpPr txBox="1"/>
          <p:nvPr/>
        </p:nvSpPr>
        <p:spPr>
          <a:xfrm>
            <a:off x="548640" y="1005840"/>
            <a:ext cx="11064240" cy="365760"/>
          </a:xfrm>
          <a:prstGeom prst="rect">
            <a:avLst/>
          </a:prstGeom>
          <a:noFill/>
          <a:ln/>
        </p:spPr>
        <p:txBody>
          <a:bodyPr wrap="square" lIns="0" tIns="0" rIns="0" bIns="0" rtlCol="0" anchor="ctr"/>
          <a:lstStyle/>
          <a:p>
            <a:pPr marL="0" indent="0">
              <a:buNone/>
            </a:pPr>
            <a:r>
              <a:rPr lang="en-US" sz="1400" dirty="0">
                <a:solidFill>
                  <a:srgbClr val="5A5A5A"/>
                </a:solidFill>
                <a:latin typeface="Meiryo" pitchFamily="34" charset="0"/>
                <a:ea typeface="Meiryo" pitchFamily="34" charset="-122"/>
                <a:cs typeface="Meiryo" pitchFamily="34" charset="-120"/>
              </a:rPr>
              <a:t>業務用では 1人1台 × 多数台をまとめてペアリングします。ここで差が出ます</a:t>
            </a:r>
            <a:endParaRPr lang="en-US" sz="1400" dirty="0"/>
          </a:p>
        </p:txBody>
      </p:sp>
      <p:sp>
        <p:nvSpPr>
          <p:cNvPr id="4" name="Shape 2"/>
          <p:cNvSpPr/>
          <p:nvPr/>
        </p:nvSpPr>
        <p:spPr>
          <a:xfrm>
            <a:off x="9784080" y="384048"/>
            <a:ext cx="1828800" cy="310896"/>
          </a:xfrm>
          <a:prstGeom prst="roundRect">
            <a:avLst>
              <a:gd name="adj" fmla="val 50000"/>
            </a:avLst>
          </a:prstGeom>
          <a:solidFill>
            <a:srgbClr val="C8102E"/>
          </a:solidFill>
          <a:ln w="12700">
            <a:solidFill>
              <a:srgbClr val="C8102E"/>
            </a:solidFill>
            <a:prstDash val="solid"/>
          </a:ln>
        </p:spPr>
        <p:txBody>
          <a:bodyPr/>
          <a:lstStyle/>
          <a:p>
            <a:endParaRPr lang="ja-JP" altLang="en-US"/>
          </a:p>
        </p:txBody>
      </p:sp>
      <p:sp>
        <p:nvSpPr>
          <p:cNvPr id="5" name="Text 3"/>
          <p:cNvSpPr txBox="1"/>
          <p:nvPr/>
        </p:nvSpPr>
        <p:spPr>
          <a:xfrm>
            <a:off x="9784080" y="384048"/>
            <a:ext cx="1828800" cy="310896"/>
          </a:xfrm>
          <a:prstGeom prst="rect">
            <a:avLst/>
          </a:prstGeom>
          <a:noFill/>
          <a:ln/>
        </p:spPr>
        <p:txBody>
          <a:bodyPr wrap="square" lIns="0" tIns="0" rIns="0" bIns="0" rtlCol="0" anchor="ctr"/>
          <a:lstStyle/>
          <a:p>
            <a:pPr marL="0" indent="0" algn="ctr">
              <a:buNone/>
            </a:pPr>
            <a:r>
              <a:rPr lang="en-US" sz="950" b="1" dirty="0">
                <a:solidFill>
                  <a:srgbClr val="FFFFFF"/>
                </a:solidFill>
                <a:latin typeface="Meiryo" pitchFamily="34" charset="0"/>
                <a:ea typeface="Meiryo" pitchFamily="34" charset="-122"/>
                <a:cs typeface="Meiryo" pitchFamily="34" charset="-120"/>
              </a:rPr>
              <a:t>VEXA 独自の機能</a:t>
            </a:r>
            <a:endParaRPr lang="en-US" sz="950" dirty="0"/>
          </a:p>
        </p:txBody>
      </p:sp>
      <p:sp>
        <p:nvSpPr>
          <p:cNvPr id="6" name="Shape 4"/>
          <p:cNvSpPr/>
          <p:nvPr/>
        </p:nvSpPr>
        <p:spPr>
          <a:xfrm>
            <a:off x="548640" y="1600200"/>
            <a:ext cx="5394960" cy="3931920"/>
          </a:xfrm>
          <a:prstGeom prst="roundRect">
            <a:avLst>
              <a:gd name="adj" fmla="val 3488"/>
            </a:avLst>
          </a:prstGeom>
          <a:solidFill>
            <a:srgbClr val="F3F3F3"/>
          </a:solidFill>
          <a:ln w="12700">
            <a:solidFill>
              <a:srgbClr val="F3F3F3"/>
            </a:solidFill>
            <a:prstDash val="solid"/>
          </a:ln>
        </p:spPr>
        <p:txBody>
          <a:bodyPr/>
          <a:lstStyle/>
          <a:p>
            <a:endParaRPr lang="ja-JP" altLang="en-US"/>
          </a:p>
        </p:txBody>
      </p:sp>
      <p:sp>
        <p:nvSpPr>
          <p:cNvPr id="7" name="Shape 5"/>
          <p:cNvSpPr/>
          <p:nvPr/>
        </p:nvSpPr>
        <p:spPr>
          <a:xfrm>
            <a:off x="777240" y="1828800"/>
            <a:ext cx="274320" cy="274320"/>
          </a:xfrm>
          <a:prstGeom prst="ellipse">
            <a:avLst/>
          </a:prstGeom>
          <a:solidFill>
            <a:srgbClr val="C8102E"/>
          </a:solidFill>
          <a:ln/>
        </p:spPr>
        <p:txBody>
          <a:bodyPr/>
          <a:lstStyle/>
          <a:p>
            <a:endParaRPr lang="ja-JP" altLang="en-US"/>
          </a:p>
        </p:txBody>
      </p:sp>
      <p:sp>
        <p:nvSpPr>
          <p:cNvPr id="8" name="Text 6"/>
          <p:cNvSpPr txBox="1"/>
          <p:nvPr/>
        </p:nvSpPr>
        <p:spPr>
          <a:xfrm>
            <a:off x="1143000" y="1783080"/>
            <a:ext cx="4663440" cy="365760"/>
          </a:xfrm>
          <a:prstGeom prst="rect">
            <a:avLst/>
          </a:prstGeom>
          <a:noFill/>
          <a:ln/>
        </p:spPr>
        <p:txBody>
          <a:bodyPr wrap="square" lIns="0" tIns="0" rIns="0" bIns="0" rtlCol="0" anchor="ctr"/>
          <a:lstStyle/>
          <a:p>
            <a:pPr marL="0" indent="0">
              <a:buNone/>
            </a:pPr>
            <a:r>
              <a:rPr lang="en-US" sz="1600" b="1" dirty="0">
                <a:solidFill>
                  <a:srgbClr val="1A1A1A"/>
                </a:solidFill>
                <a:latin typeface="Meiryo" pitchFamily="34" charset="0"/>
                <a:ea typeface="Meiryo" pitchFamily="34" charset="-122"/>
                <a:cs typeface="Meiryo" pitchFamily="34" charset="-120"/>
              </a:rPr>
              <a:t>VEXA ― 1台ごとに固有の名前</a:t>
            </a:r>
            <a:endParaRPr lang="en-US" sz="1600" dirty="0"/>
          </a:p>
        </p:txBody>
      </p:sp>
      <p:sp>
        <p:nvSpPr>
          <p:cNvPr id="9" name="Shape 7"/>
          <p:cNvSpPr/>
          <p:nvPr/>
        </p:nvSpPr>
        <p:spPr>
          <a:xfrm>
            <a:off x="868680" y="2331720"/>
            <a:ext cx="2377440" cy="2926080"/>
          </a:xfrm>
          <a:prstGeom prst="roundRect">
            <a:avLst>
              <a:gd name="adj" fmla="val 4615"/>
            </a:avLst>
          </a:prstGeom>
          <a:solidFill>
            <a:srgbClr val="FFFFFF"/>
          </a:solidFill>
          <a:ln w="12700">
            <a:solidFill>
              <a:srgbClr val="D9D9D9"/>
            </a:solidFill>
            <a:prstDash val="solid"/>
          </a:ln>
        </p:spPr>
        <p:txBody>
          <a:bodyPr/>
          <a:lstStyle/>
          <a:p>
            <a:endParaRPr lang="ja-JP" altLang="en-US"/>
          </a:p>
        </p:txBody>
      </p:sp>
      <p:sp>
        <p:nvSpPr>
          <p:cNvPr id="10" name="Text 8"/>
          <p:cNvSpPr txBox="1"/>
          <p:nvPr/>
        </p:nvSpPr>
        <p:spPr>
          <a:xfrm>
            <a:off x="1005840" y="2423160"/>
            <a:ext cx="2103120" cy="274320"/>
          </a:xfrm>
          <a:prstGeom prst="rect">
            <a:avLst/>
          </a:prstGeom>
          <a:noFill/>
          <a:ln/>
        </p:spPr>
        <p:txBody>
          <a:bodyPr wrap="square" lIns="0" tIns="0" rIns="0" bIns="0" rtlCol="0" anchor="ctr"/>
          <a:lstStyle/>
          <a:p>
            <a:pPr marL="0" indent="0">
              <a:buNone/>
            </a:pPr>
            <a:r>
              <a:rPr lang="en-US" sz="1000" dirty="0">
                <a:solidFill>
                  <a:srgbClr val="5A5A5A"/>
                </a:solidFill>
                <a:latin typeface="Meiryo" pitchFamily="34" charset="0"/>
                <a:ea typeface="Meiryo" pitchFamily="34" charset="-122"/>
                <a:cs typeface="Meiryo" pitchFamily="34" charset="-120"/>
              </a:rPr>
              <a:t>Bluetooth 接続機器</a:t>
            </a:r>
            <a:endParaRPr lang="en-US" sz="1000" dirty="0"/>
          </a:p>
        </p:txBody>
      </p:sp>
      <p:sp>
        <p:nvSpPr>
          <p:cNvPr id="11" name="Shape 9"/>
          <p:cNvSpPr/>
          <p:nvPr/>
        </p:nvSpPr>
        <p:spPr>
          <a:xfrm>
            <a:off x="1005840" y="2862072"/>
            <a:ext cx="256032" cy="256032"/>
          </a:xfrm>
          <a:prstGeom prst="ellipse">
            <a:avLst/>
          </a:prstGeom>
          <a:solidFill>
            <a:srgbClr val="C8102E"/>
          </a:solidFill>
          <a:ln/>
        </p:spPr>
        <p:txBody>
          <a:bodyPr/>
          <a:lstStyle/>
          <a:p>
            <a:endParaRPr lang="ja-JP" altLang="en-US"/>
          </a:p>
        </p:txBody>
      </p:sp>
      <p:sp>
        <p:nvSpPr>
          <p:cNvPr id="12" name="Text 10"/>
          <p:cNvSpPr txBox="1"/>
          <p:nvPr/>
        </p:nvSpPr>
        <p:spPr>
          <a:xfrm>
            <a:off x="1353312" y="2788920"/>
            <a:ext cx="1737360" cy="411480"/>
          </a:xfrm>
          <a:prstGeom prst="rect">
            <a:avLst/>
          </a:prstGeom>
          <a:noFill/>
          <a:ln/>
        </p:spPr>
        <p:txBody>
          <a:bodyPr wrap="square" lIns="0" tIns="0" rIns="0" bIns="0" rtlCol="0" anchor="ctr"/>
          <a:lstStyle/>
          <a:p>
            <a:pPr marL="0" indent="0">
              <a:buNone/>
            </a:pPr>
            <a:r>
              <a:rPr lang="en-US" sz="1300" b="1" dirty="0">
                <a:solidFill>
                  <a:srgbClr val="1A1A1A"/>
                </a:solidFill>
                <a:latin typeface="Arial" pitchFamily="34" charset="0"/>
                <a:ea typeface="Arial" pitchFamily="34" charset="-122"/>
                <a:cs typeface="Arial" pitchFamily="34" charset="-120"/>
              </a:rPr>
              <a:t>VEXA_XA001</a:t>
            </a:r>
            <a:endParaRPr lang="en-US" sz="1300" dirty="0"/>
          </a:p>
        </p:txBody>
      </p:sp>
      <p:sp>
        <p:nvSpPr>
          <p:cNvPr id="13" name="Text 11"/>
          <p:cNvSpPr txBox="1"/>
          <p:nvPr/>
        </p:nvSpPr>
        <p:spPr>
          <a:xfrm>
            <a:off x="1353312" y="3026664"/>
            <a:ext cx="1737360" cy="201168"/>
          </a:xfrm>
          <a:prstGeom prst="rect">
            <a:avLst/>
          </a:prstGeom>
          <a:noFill/>
          <a:ln/>
        </p:spPr>
        <p:txBody>
          <a:bodyPr wrap="square" lIns="0" tIns="0" rIns="0" bIns="0" rtlCol="0" anchor="ctr"/>
          <a:lstStyle/>
          <a:p>
            <a:pPr marL="0" indent="0">
              <a:buNone/>
            </a:pPr>
            <a:r>
              <a:rPr lang="en-US" sz="800" dirty="0">
                <a:solidFill>
                  <a:srgbClr val="4CAF50"/>
                </a:solidFill>
                <a:latin typeface="Meiryo" pitchFamily="34" charset="0"/>
                <a:ea typeface="Meiryo" pitchFamily="34" charset="-122"/>
                <a:cs typeface="Meiryo" pitchFamily="34" charset="-120"/>
              </a:rPr>
              <a:t>接続済み</a:t>
            </a:r>
            <a:endParaRPr lang="en-US" sz="800" dirty="0"/>
          </a:p>
        </p:txBody>
      </p:sp>
      <p:sp>
        <p:nvSpPr>
          <p:cNvPr id="14" name="Shape 12"/>
          <p:cNvSpPr/>
          <p:nvPr/>
        </p:nvSpPr>
        <p:spPr>
          <a:xfrm>
            <a:off x="1005840" y="3429000"/>
            <a:ext cx="256032" cy="256032"/>
          </a:xfrm>
          <a:prstGeom prst="ellipse">
            <a:avLst/>
          </a:prstGeom>
          <a:solidFill>
            <a:srgbClr val="C8102E"/>
          </a:solidFill>
          <a:ln/>
        </p:spPr>
        <p:txBody>
          <a:bodyPr/>
          <a:lstStyle/>
          <a:p>
            <a:endParaRPr lang="ja-JP" altLang="en-US"/>
          </a:p>
        </p:txBody>
      </p:sp>
      <p:sp>
        <p:nvSpPr>
          <p:cNvPr id="15" name="Text 13"/>
          <p:cNvSpPr txBox="1"/>
          <p:nvPr/>
        </p:nvSpPr>
        <p:spPr>
          <a:xfrm>
            <a:off x="1353312" y="3355848"/>
            <a:ext cx="1737360" cy="411480"/>
          </a:xfrm>
          <a:prstGeom prst="rect">
            <a:avLst/>
          </a:prstGeom>
          <a:noFill/>
          <a:ln/>
        </p:spPr>
        <p:txBody>
          <a:bodyPr wrap="square" lIns="0" tIns="0" rIns="0" bIns="0" rtlCol="0" anchor="ctr"/>
          <a:lstStyle/>
          <a:p>
            <a:pPr marL="0" indent="0">
              <a:buNone/>
            </a:pPr>
            <a:r>
              <a:rPr lang="en-US" sz="1300" b="1" dirty="0">
                <a:solidFill>
                  <a:srgbClr val="1A1A1A"/>
                </a:solidFill>
                <a:latin typeface="Arial" pitchFamily="34" charset="0"/>
                <a:ea typeface="Arial" pitchFamily="34" charset="-122"/>
                <a:cs typeface="Arial" pitchFamily="34" charset="-120"/>
              </a:rPr>
              <a:t>VEXA_XA002</a:t>
            </a:r>
            <a:endParaRPr lang="en-US" sz="1300" dirty="0"/>
          </a:p>
        </p:txBody>
      </p:sp>
      <p:sp>
        <p:nvSpPr>
          <p:cNvPr id="16" name="Text 14"/>
          <p:cNvSpPr txBox="1"/>
          <p:nvPr/>
        </p:nvSpPr>
        <p:spPr>
          <a:xfrm>
            <a:off x="1353312" y="3593592"/>
            <a:ext cx="1737360" cy="201168"/>
          </a:xfrm>
          <a:prstGeom prst="rect">
            <a:avLst/>
          </a:prstGeom>
          <a:noFill/>
          <a:ln/>
        </p:spPr>
        <p:txBody>
          <a:bodyPr wrap="square" lIns="0" tIns="0" rIns="0" bIns="0" rtlCol="0" anchor="ctr"/>
          <a:lstStyle/>
          <a:p>
            <a:pPr marL="0" indent="0">
              <a:buNone/>
            </a:pPr>
            <a:r>
              <a:rPr lang="en-US" sz="800" dirty="0">
                <a:solidFill>
                  <a:srgbClr val="4CAF50"/>
                </a:solidFill>
                <a:latin typeface="Meiryo" pitchFamily="34" charset="0"/>
                <a:ea typeface="Meiryo" pitchFamily="34" charset="-122"/>
                <a:cs typeface="Meiryo" pitchFamily="34" charset="-120"/>
              </a:rPr>
              <a:t>接続済み</a:t>
            </a:r>
            <a:endParaRPr lang="en-US" sz="800" dirty="0"/>
          </a:p>
        </p:txBody>
      </p:sp>
      <p:sp>
        <p:nvSpPr>
          <p:cNvPr id="17" name="Shape 15"/>
          <p:cNvSpPr/>
          <p:nvPr/>
        </p:nvSpPr>
        <p:spPr>
          <a:xfrm>
            <a:off x="1005840" y="3995928"/>
            <a:ext cx="256032" cy="256032"/>
          </a:xfrm>
          <a:prstGeom prst="ellipse">
            <a:avLst/>
          </a:prstGeom>
          <a:solidFill>
            <a:srgbClr val="C8102E"/>
          </a:solidFill>
          <a:ln/>
        </p:spPr>
        <p:txBody>
          <a:bodyPr/>
          <a:lstStyle/>
          <a:p>
            <a:endParaRPr lang="ja-JP" altLang="en-US"/>
          </a:p>
        </p:txBody>
      </p:sp>
      <p:sp>
        <p:nvSpPr>
          <p:cNvPr id="18" name="Text 16"/>
          <p:cNvSpPr txBox="1"/>
          <p:nvPr/>
        </p:nvSpPr>
        <p:spPr>
          <a:xfrm>
            <a:off x="1353312" y="3922776"/>
            <a:ext cx="1737360" cy="411480"/>
          </a:xfrm>
          <a:prstGeom prst="rect">
            <a:avLst/>
          </a:prstGeom>
          <a:noFill/>
          <a:ln/>
        </p:spPr>
        <p:txBody>
          <a:bodyPr wrap="square" lIns="0" tIns="0" rIns="0" bIns="0" rtlCol="0" anchor="ctr"/>
          <a:lstStyle/>
          <a:p>
            <a:pPr marL="0" indent="0">
              <a:buNone/>
            </a:pPr>
            <a:r>
              <a:rPr lang="en-US" sz="1300" b="1" dirty="0">
                <a:solidFill>
                  <a:srgbClr val="1A1A1A"/>
                </a:solidFill>
                <a:latin typeface="Arial" pitchFamily="34" charset="0"/>
                <a:ea typeface="Arial" pitchFamily="34" charset="-122"/>
                <a:cs typeface="Arial" pitchFamily="34" charset="-120"/>
              </a:rPr>
              <a:t>VEXA_XA003</a:t>
            </a:r>
            <a:endParaRPr lang="en-US" sz="1300" dirty="0"/>
          </a:p>
        </p:txBody>
      </p:sp>
      <p:sp>
        <p:nvSpPr>
          <p:cNvPr id="19" name="Text 17"/>
          <p:cNvSpPr txBox="1"/>
          <p:nvPr/>
        </p:nvSpPr>
        <p:spPr>
          <a:xfrm>
            <a:off x="1353312" y="4160520"/>
            <a:ext cx="1737360" cy="201168"/>
          </a:xfrm>
          <a:prstGeom prst="rect">
            <a:avLst/>
          </a:prstGeom>
          <a:noFill/>
          <a:ln/>
        </p:spPr>
        <p:txBody>
          <a:bodyPr wrap="square" lIns="0" tIns="0" rIns="0" bIns="0" rtlCol="0" anchor="ctr"/>
          <a:lstStyle/>
          <a:p>
            <a:pPr marL="0" indent="0">
              <a:buNone/>
            </a:pPr>
            <a:r>
              <a:rPr lang="en-US" sz="800" dirty="0">
                <a:solidFill>
                  <a:srgbClr val="4CAF50"/>
                </a:solidFill>
                <a:latin typeface="Meiryo" pitchFamily="34" charset="0"/>
                <a:ea typeface="Meiryo" pitchFamily="34" charset="-122"/>
                <a:cs typeface="Meiryo" pitchFamily="34" charset="-120"/>
              </a:rPr>
              <a:t>接続済み</a:t>
            </a:r>
            <a:endParaRPr lang="en-US" sz="800" dirty="0"/>
          </a:p>
        </p:txBody>
      </p:sp>
      <p:sp>
        <p:nvSpPr>
          <p:cNvPr id="20" name="Shape 18"/>
          <p:cNvSpPr/>
          <p:nvPr/>
        </p:nvSpPr>
        <p:spPr>
          <a:xfrm>
            <a:off x="1005840" y="4562856"/>
            <a:ext cx="256032" cy="256032"/>
          </a:xfrm>
          <a:prstGeom prst="ellipse">
            <a:avLst/>
          </a:prstGeom>
          <a:solidFill>
            <a:srgbClr val="C8102E"/>
          </a:solidFill>
          <a:ln/>
        </p:spPr>
        <p:txBody>
          <a:bodyPr/>
          <a:lstStyle/>
          <a:p>
            <a:endParaRPr lang="ja-JP" altLang="en-US"/>
          </a:p>
        </p:txBody>
      </p:sp>
      <p:sp>
        <p:nvSpPr>
          <p:cNvPr id="21" name="Text 19"/>
          <p:cNvSpPr txBox="1"/>
          <p:nvPr/>
        </p:nvSpPr>
        <p:spPr>
          <a:xfrm>
            <a:off x="1353312" y="4489704"/>
            <a:ext cx="1737360" cy="411480"/>
          </a:xfrm>
          <a:prstGeom prst="rect">
            <a:avLst/>
          </a:prstGeom>
          <a:noFill/>
          <a:ln/>
        </p:spPr>
        <p:txBody>
          <a:bodyPr wrap="square" lIns="0" tIns="0" rIns="0" bIns="0" rtlCol="0" anchor="ctr"/>
          <a:lstStyle/>
          <a:p>
            <a:pPr marL="0" indent="0">
              <a:buNone/>
            </a:pPr>
            <a:r>
              <a:rPr lang="en-US" sz="1300" b="1" dirty="0">
                <a:solidFill>
                  <a:srgbClr val="1A1A1A"/>
                </a:solidFill>
                <a:latin typeface="Arial" pitchFamily="34" charset="0"/>
                <a:ea typeface="Arial" pitchFamily="34" charset="-122"/>
                <a:cs typeface="Arial" pitchFamily="34" charset="-120"/>
              </a:rPr>
              <a:t>VEXA_XA004</a:t>
            </a:r>
            <a:endParaRPr lang="en-US" sz="1300" dirty="0"/>
          </a:p>
        </p:txBody>
      </p:sp>
      <p:sp>
        <p:nvSpPr>
          <p:cNvPr id="22" name="Text 20"/>
          <p:cNvSpPr txBox="1"/>
          <p:nvPr/>
        </p:nvSpPr>
        <p:spPr>
          <a:xfrm>
            <a:off x="1353312" y="4727448"/>
            <a:ext cx="1737360" cy="201168"/>
          </a:xfrm>
          <a:prstGeom prst="rect">
            <a:avLst/>
          </a:prstGeom>
          <a:noFill/>
          <a:ln/>
        </p:spPr>
        <p:txBody>
          <a:bodyPr wrap="square" lIns="0" tIns="0" rIns="0" bIns="0" rtlCol="0" anchor="ctr"/>
          <a:lstStyle/>
          <a:p>
            <a:pPr marL="0" indent="0">
              <a:buNone/>
            </a:pPr>
            <a:r>
              <a:rPr lang="en-US" sz="800" dirty="0">
                <a:solidFill>
                  <a:srgbClr val="4CAF50"/>
                </a:solidFill>
                <a:latin typeface="Meiryo" pitchFamily="34" charset="0"/>
                <a:ea typeface="Meiryo" pitchFamily="34" charset="-122"/>
                <a:cs typeface="Meiryo" pitchFamily="34" charset="-120"/>
              </a:rPr>
              <a:t>接続済み</a:t>
            </a:r>
            <a:endParaRPr lang="en-US" sz="800" dirty="0"/>
          </a:p>
        </p:txBody>
      </p:sp>
      <p:sp>
        <p:nvSpPr>
          <p:cNvPr id="23" name="Text 21"/>
          <p:cNvSpPr txBox="1"/>
          <p:nvPr/>
        </p:nvSpPr>
        <p:spPr>
          <a:xfrm>
            <a:off x="3429000" y="2377440"/>
            <a:ext cx="2377440" cy="2926080"/>
          </a:xfrm>
          <a:prstGeom prst="rect">
            <a:avLst/>
          </a:prstGeom>
          <a:noFill/>
          <a:ln/>
        </p:spPr>
        <p:txBody>
          <a:bodyPr wrap="square" rtlCol="0" anchor="t"/>
          <a:lstStyle/>
          <a:p>
            <a:pPr marL="342900" indent="-342900">
              <a:spcAft>
                <a:spcPts val="500"/>
              </a:spcAft>
              <a:buSzPct val="100000"/>
              <a:buChar char="•"/>
            </a:pPr>
            <a:r>
              <a:rPr lang="en-US" sz="1100" dirty="0">
                <a:solidFill>
                  <a:srgbClr val="1A1A1A"/>
                </a:solidFill>
                <a:latin typeface="Meiryo" pitchFamily="34" charset="0"/>
                <a:ea typeface="Meiryo" pitchFamily="34" charset="-122"/>
                <a:cs typeface="Meiryo" pitchFamily="34" charset="-120"/>
              </a:rPr>
              <a:t>本体に刻印された名前が、そのまま接続一覧に表示</a:t>
            </a:r>
            <a:endParaRPr lang="en-US" sz="1100" dirty="0"/>
          </a:p>
          <a:p>
            <a:pPr marL="342900" indent="-342900">
              <a:spcAft>
                <a:spcPts val="500"/>
              </a:spcAft>
              <a:buSzPct val="100000"/>
              <a:buChar char="•"/>
            </a:pPr>
            <a:r>
              <a:rPr lang="en-US" sz="1100" dirty="0">
                <a:solidFill>
                  <a:srgbClr val="1A1A1A"/>
                </a:solidFill>
                <a:latin typeface="Meiryo" pitchFamily="34" charset="0"/>
                <a:ea typeface="Meiryo" pitchFamily="34" charset="-122"/>
                <a:cs typeface="Meiryo" pitchFamily="34" charset="-120"/>
              </a:rPr>
              <a:t>同時に複数台をペアリングしても、誰の端末にどの機体がつながっているか一目でわかる</a:t>
            </a:r>
            <a:endParaRPr lang="en-US" sz="1100" dirty="0"/>
          </a:p>
          <a:p>
            <a:pPr marL="342900" indent="-342900">
              <a:spcAft>
                <a:spcPts val="500"/>
              </a:spcAft>
              <a:buSzPct val="100000"/>
              <a:buChar char="•"/>
            </a:pPr>
            <a:r>
              <a:rPr lang="en-US" sz="1100" dirty="0">
                <a:solidFill>
                  <a:srgbClr val="1A1A1A"/>
                </a:solidFill>
                <a:latin typeface="Meiryo" pitchFamily="34" charset="0"/>
                <a:ea typeface="Meiryo" pitchFamily="34" charset="-122"/>
                <a:cs typeface="Meiryo" pitchFamily="34" charset="-120"/>
              </a:rPr>
              <a:t>貸出台帳・棚卸・故障機の特定が名前だけで完了</a:t>
            </a:r>
            <a:endParaRPr lang="en-US" sz="1100" dirty="0"/>
          </a:p>
          <a:p>
            <a:pPr marL="342900" indent="-342900">
              <a:spcAft>
                <a:spcPts val="500"/>
              </a:spcAft>
              <a:buSzPct val="100000"/>
              <a:buChar char="•"/>
            </a:pPr>
            <a:r>
              <a:rPr lang="en-US" sz="1100" dirty="0">
                <a:solidFill>
                  <a:srgbClr val="1A1A1A"/>
                </a:solidFill>
                <a:latin typeface="Meiryo" pitchFamily="34" charset="0"/>
                <a:ea typeface="Meiryo" pitchFamily="34" charset="-122"/>
                <a:cs typeface="Meiryo" pitchFamily="34" charset="-120"/>
              </a:rPr>
              <a:t>square（親機・子機）やTC3との紐付け確認もスムーズ</a:t>
            </a:r>
            <a:endParaRPr lang="en-US" sz="1100" dirty="0"/>
          </a:p>
        </p:txBody>
      </p:sp>
      <p:sp>
        <p:nvSpPr>
          <p:cNvPr id="24" name="Shape 22"/>
          <p:cNvSpPr/>
          <p:nvPr/>
        </p:nvSpPr>
        <p:spPr>
          <a:xfrm>
            <a:off x="6263640" y="1600200"/>
            <a:ext cx="5394960" cy="3931920"/>
          </a:xfrm>
          <a:prstGeom prst="roundRect">
            <a:avLst>
              <a:gd name="adj" fmla="val 3488"/>
            </a:avLst>
          </a:prstGeom>
          <a:solidFill>
            <a:srgbClr val="F3F3F3"/>
          </a:solidFill>
          <a:ln w="12700">
            <a:solidFill>
              <a:srgbClr val="F3F3F3"/>
            </a:solidFill>
            <a:prstDash val="solid"/>
          </a:ln>
        </p:spPr>
        <p:txBody>
          <a:bodyPr/>
          <a:lstStyle/>
          <a:p>
            <a:endParaRPr lang="ja-JP" altLang="en-US"/>
          </a:p>
        </p:txBody>
      </p:sp>
      <p:sp>
        <p:nvSpPr>
          <p:cNvPr id="25" name="Shape 23"/>
          <p:cNvSpPr/>
          <p:nvPr/>
        </p:nvSpPr>
        <p:spPr>
          <a:xfrm>
            <a:off x="6492240" y="1828800"/>
            <a:ext cx="274320" cy="274320"/>
          </a:xfrm>
          <a:prstGeom prst="ellipse">
            <a:avLst/>
          </a:prstGeom>
          <a:solidFill>
            <a:srgbClr val="2F6FB0"/>
          </a:solidFill>
          <a:ln/>
        </p:spPr>
        <p:txBody>
          <a:bodyPr/>
          <a:lstStyle/>
          <a:p>
            <a:endParaRPr lang="ja-JP" altLang="en-US"/>
          </a:p>
        </p:txBody>
      </p:sp>
      <p:sp>
        <p:nvSpPr>
          <p:cNvPr id="26" name="Text 24"/>
          <p:cNvSpPr txBox="1"/>
          <p:nvPr/>
        </p:nvSpPr>
        <p:spPr>
          <a:xfrm>
            <a:off x="6858000" y="1783080"/>
            <a:ext cx="4663440" cy="365760"/>
          </a:xfrm>
          <a:prstGeom prst="rect">
            <a:avLst/>
          </a:prstGeom>
          <a:noFill/>
          <a:ln/>
        </p:spPr>
        <p:txBody>
          <a:bodyPr wrap="square" lIns="0" tIns="0" rIns="0" bIns="0" rtlCol="0" anchor="ctr"/>
          <a:lstStyle/>
          <a:p>
            <a:pPr marL="0" indent="0">
              <a:buNone/>
            </a:pPr>
            <a:r>
              <a:rPr lang="en-US" sz="1600" b="1" dirty="0">
                <a:solidFill>
                  <a:srgbClr val="1A1A1A"/>
                </a:solidFill>
                <a:latin typeface="Meiryo" pitchFamily="34" charset="0"/>
                <a:ea typeface="Meiryo" pitchFamily="34" charset="-122"/>
                <a:cs typeface="Meiryo" pitchFamily="34" charset="-120"/>
              </a:rPr>
              <a:t>OpenComm2 ― 全台が同じ製品名</a:t>
            </a:r>
            <a:endParaRPr lang="en-US" sz="1600" dirty="0"/>
          </a:p>
        </p:txBody>
      </p:sp>
      <p:sp>
        <p:nvSpPr>
          <p:cNvPr id="27" name="Shape 25"/>
          <p:cNvSpPr/>
          <p:nvPr/>
        </p:nvSpPr>
        <p:spPr>
          <a:xfrm>
            <a:off x="6583680" y="2331720"/>
            <a:ext cx="2377440" cy="2926080"/>
          </a:xfrm>
          <a:prstGeom prst="roundRect">
            <a:avLst>
              <a:gd name="adj" fmla="val 4615"/>
            </a:avLst>
          </a:prstGeom>
          <a:solidFill>
            <a:srgbClr val="FFFFFF"/>
          </a:solidFill>
          <a:ln w="12700">
            <a:solidFill>
              <a:srgbClr val="D9D9D9"/>
            </a:solidFill>
            <a:prstDash val="solid"/>
          </a:ln>
        </p:spPr>
        <p:txBody>
          <a:bodyPr/>
          <a:lstStyle/>
          <a:p>
            <a:endParaRPr lang="ja-JP" altLang="en-US"/>
          </a:p>
        </p:txBody>
      </p:sp>
      <p:sp>
        <p:nvSpPr>
          <p:cNvPr id="28" name="Text 26"/>
          <p:cNvSpPr txBox="1"/>
          <p:nvPr/>
        </p:nvSpPr>
        <p:spPr>
          <a:xfrm>
            <a:off x="6720840" y="2423160"/>
            <a:ext cx="2103120" cy="274320"/>
          </a:xfrm>
          <a:prstGeom prst="rect">
            <a:avLst/>
          </a:prstGeom>
          <a:noFill/>
          <a:ln/>
        </p:spPr>
        <p:txBody>
          <a:bodyPr wrap="square" lIns="0" tIns="0" rIns="0" bIns="0" rtlCol="0" anchor="ctr"/>
          <a:lstStyle/>
          <a:p>
            <a:pPr marL="0" indent="0">
              <a:buNone/>
            </a:pPr>
            <a:r>
              <a:rPr lang="en-US" sz="1000" dirty="0">
                <a:solidFill>
                  <a:srgbClr val="5A5A5A"/>
                </a:solidFill>
                <a:latin typeface="Meiryo" pitchFamily="34" charset="0"/>
                <a:ea typeface="Meiryo" pitchFamily="34" charset="-122"/>
                <a:cs typeface="Meiryo" pitchFamily="34" charset="-120"/>
              </a:rPr>
              <a:t>Bluetooth 接続機器</a:t>
            </a:r>
            <a:endParaRPr lang="en-US" sz="1000" dirty="0"/>
          </a:p>
        </p:txBody>
      </p:sp>
      <p:sp>
        <p:nvSpPr>
          <p:cNvPr id="29" name="Shape 27"/>
          <p:cNvSpPr/>
          <p:nvPr/>
        </p:nvSpPr>
        <p:spPr>
          <a:xfrm>
            <a:off x="6720840" y="2862072"/>
            <a:ext cx="256032" cy="256032"/>
          </a:xfrm>
          <a:prstGeom prst="ellipse">
            <a:avLst/>
          </a:prstGeom>
          <a:solidFill>
            <a:srgbClr val="2F6FB0"/>
          </a:solidFill>
          <a:ln/>
        </p:spPr>
        <p:txBody>
          <a:bodyPr/>
          <a:lstStyle/>
          <a:p>
            <a:endParaRPr lang="ja-JP" altLang="en-US"/>
          </a:p>
        </p:txBody>
      </p:sp>
      <p:sp>
        <p:nvSpPr>
          <p:cNvPr id="30" name="Text 28"/>
          <p:cNvSpPr txBox="1"/>
          <p:nvPr/>
        </p:nvSpPr>
        <p:spPr>
          <a:xfrm>
            <a:off x="7068312" y="2788920"/>
            <a:ext cx="1737360" cy="411480"/>
          </a:xfrm>
          <a:prstGeom prst="rect">
            <a:avLst/>
          </a:prstGeom>
          <a:noFill/>
          <a:ln/>
        </p:spPr>
        <p:txBody>
          <a:bodyPr wrap="square" lIns="0" tIns="0" rIns="0" bIns="0" rtlCol="0" anchor="ctr"/>
          <a:lstStyle/>
          <a:p>
            <a:pPr marL="0" indent="0">
              <a:buNone/>
            </a:pPr>
            <a:r>
              <a:rPr lang="en-US" sz="1100" b="1" dirty="0">
                <a:solidFill>
                  <a:srgbClr val="1A1A1A"/>
                </a:solidFill>
                <a:latin typeface="Arial" pitchFamily="34" charset="0"/>
                <a:ea typeface="Arial" pitchFamily="34" charset="-122"/>
                <a:cs typeface="Arial" pitchFamily="34" charset="-120"/>
              </a:rPr>
              <a:t>OpenComm2 by Shokz</a:t>
            </a:r>
            <a:endParaRPr lang="en-US" sz="1100" dirty="0"/>
          </a:p>
        </p:txBody>
      </p:sp>
      <p:sp>
        <p:nvSpPr>
          <p:cNvPr id="31" name="Text 29"/>
          <p:cNvSpPr txBox="1"/>
          <p:nvPr/>
        </p:nvSpPr>
        <p:spPr>
          <a:xfrm>
            <a:off x="7068312" y="3026664"/>
            <a:ext cx="1737360" cy="201168"/>
          </a:xfrm>
          <a:prstGeom prst="rect">
            <a:avLst/>
          </a:prstGeom>
          <a:noFill/>
          <a:ln/>
        </p:spPr>
        <p:txBody>
          <a:bodyPr wrap="square" lIns="0" tIns="0" rIns="0" bIns="0" rtlCol="0" anchor="ctr"/>
          <a:lstStyle/>
          <a:p>
            <a:pPr marL="0" indent="0">
              <a:buNone/>
            </a:pPr>
            <a:r>
              <a:rPr lang="en-US" sz="800" dirty="0">
                <a:solidFill>
                  <a:srgbClr val="9A9A9A"/>
                </a:solidFill>
                <a:latin typeface="Meiryo" pitchFamily="34" charset="0"/>
                <a:ea typeface="Meiryo" pitchFamily="34" charset="-122"/>
                <a:cs typeface="Meiryo" pitchFamily="34" charset="-120"/>
              </a:rPr>
              <a:t>未接続</a:t>
            </a:r>
            <a:endParaRPr lang="en-US" sz="800" dirty="0"/>
          </a:p>
        </p:txBody>
      </p:sp>
      <p:sp>
        <p:nvSpPr>
          <p:cNvPr id="32" name="Shape 30"/>
          <p:cNvSpPr/>
          <p:nvPr/>
        </p:nvSpPr>
        <p:spPr>
          <a:xfrm>
            <a:off x="6720840" y="3429000"/>
            <a:ext cx="256032" cy="256032"/>
          </a:xfrm>
          <a:prstGeom prst="ellipse">
            <a:avLst/>
          </a:prstGeom>
          <a:solidFill>
            <a:srgbClr val="2F6FB0"/>
          </a:solidFill>
          <a:ln/>
        </p:spPr>
        <p:txBody>
          <a:bodyPr/>
          <a:lstStyle/>
          <a:p>
            <a:endParaRPr lang="ja-JP" altLang="en-US"/>
          </a:p>
        </p:txBody>
      </p:sp>
      <p:sp>
        <p:nvSpPr>
          <p:cNvPr id="33" name="Text 31"/>
          <p:cNvSpPr txBox="1"/>
          <p:nvPr/>
        </p:nvSpPr>
        <p:spPr>
          <a:xfrm>
            <a:off x="7068312" y="3355848"/>
            <a:ext cx="1737360" cy="411480"/>
          </a:xfrm>
          <a:prstGeom prst="rect">
            <a:avLst/>
          </a:prstGeom>
          <a:noFill/>
          <a:ln/>
        </p:spPr>
        <p:txBody>
          <a:bodyPr wrap="square" lIns="0" tIns="0" rIns="0" bIns="0" rtlCol="0" anchor="ctr"/>
          <a:lstStyle/>
          <a:p>
            <a:pPr marL="0" indent="0">
              <a:buNone/>
            </a:pPr>
            <a:r>
              <a:rPr lang="en-US" sz="1100" b="1" dirty="0">
                <a:solidFill>
                  <a:srgbClr val="1A1A1A"/>
                </a:solidFill>
                <a:latin typeface="Arial" pitchFamily="34" charset="0"/>
                <a:ea typeface="Arial" pitchFamily="34" charset="-122"/>
                <a:cs typeface="Arial" pitchFamily="34" charset="-120"/>
              </a:rPr>
              <a:t>OpenComm2 by Shokz</a:t>
            </a:r>
            <a:endParaRPr lang="en-US" sz="1100" dirty="0"/>
          </a:p>
        </p:txBody>
      </p:sp>
      <p:sp>
        <p:nvSpPr>
          <p:cNvPr id="34" name="Text 32"/>
          <p:cNvSpPr txBox="1"/>
          <p:nvPr/>
        </p:nvSpPr>
        <p:spPr>
          <a:xfrm>
            <a:off x="7068312" y="3593592"/>
            <a:ext cx="1737360" cy="201168"/>
          </a:xfrm>
          <a:prstGeom prst="rect">
            <a:avLst/>
          </a:prstGeom>
          <a:noFill/>
          <a:ln/>
        </p:spPr>
        <p:txBody>
          <a:bodyPr wrap="square" lIns="0" tIns="0" rIns="0" bIns="0" rtlCol="0" anchor="ctr"/>
          <a:lstStyle/>
          <a:p>
            <a:pPr marL="0" indent="0">
              <a:buNone/>
            </a:pPr>
            <a:r>
              <a:rPr lang="en-US" sz="800" dirty="0">
                <a:solidFill>
                  <a:srgbClr val="4CAF50"/>
                </a:solidFill>
                <a:latin typeface="Meiryo" pitchFamily="34" charset="0"/>
                <a:ea typeface="Meiryo" pitchFamily="34" charset="-122"/>
                <a:cs typeface="Meiryo" pitchFamily="34" charset="-120"/>
              </a:rPr>
              <a:t>接続済み</a:t>
            </a:r>
            <a:endParaRPr lang="en-US" sz="800" dirty="0"/>
          </a:p>
        </p:txBody>
      </p:sp>
      <p:sp>
        <p:nvSpPr>
          <p:cNvPr id="35" name="Shape 33"/>
          <p:cNvSpPr/>
          <p:nvPr/>
        </p:nvSpPr>
        <p:spPr>
          <a:xfrm>
            <a:off x="6720840" y="3995928"/>
            <a:ext cx="256032" cy="256032"/>
          </a:xfrm>
          <a:prstGeom prst="ellipse">
            <a:avLst/>
          </a:prstGeom>
          <a:solidFill>
            <a:srgbClr val="2F6FB0"/>
          </a:solidFill>
          <a:ln/>
        </p:spPr>
        <p:txBody>
          <a:bodyPr/>
          <a:lstStyle/>
          <a:p>
            <a:endParaRPr lang="ja-JP" altLang="en-US"/>
          </a:p>
        </p:txBody>
      </p:sp>
      <p:sp>
        <p:nvSpPr>
          <p:cNvPr id="36" name="Text 34"/>
          <p:cNvSpPr txBox="1"/>
          <p:nvPr/>
        </p:nvSpPr>
        <p:spPr>
          <a:xfrm>
            <a:off x="7068312" y="3922776"/>
            <a:ext cx="1737360" cy="411480"/>
          </a:xfrm>
          <a:prstGeom prst="rect">
            <a:avLst/>
          </a:prstGeom>
          <a:noFill/>
          <a:ln/>
        </p:spPr>
        <p:txBody>
          <a:bodyPr wrap="square" lIns="0" tIns="0" rIns="0" bIns="0" rtlCol="0" anchor="ctr"/>
          <a:lstStyle/>
          <a:p>
            <a:pPr marL="0" indent="0">
              <a:buNone/>
            </a:pPr>
            <a:r>
              <a:rPr lang="en-US" sz="1100" b="1" dirty="0">
                <a:solidFill>
                  <a:srgbClr val="1A1A1A"/>
                </a:solidFill>
                <a:latin typeface="Arial" pitchFamily="34" charset="0"/>
                <a:ea typeface="Arial" pitchFamily="34" charset="-122"/>
                <a:cs typeface="Arial" pitchFamily="34" charset="-120"/>
              </a:rPr>
              <a:t>OpenComm2 by Shokz</a:t>
            </a:r>
            <a:endParaRPr lang="en-US" sz="1100" dirty="0"/>
          </a:p>
        </p:txBody>
      </p:sp>
      <p:sp>
        <p:nvSpPr>
          <p:cNvPr id="37" name="Text 35"/>
          <p:cNvSpPr txBox="1"/>
          <p:nvPr/>
        </p:nvSpPr>
        <p:spPr>
          <a:xfrm>
            <a:off x="7068312" y="4160520"/>
            <a:ext cx="1737360" cy="201168"/>
          </a:xfrm>
          <a:prstGeom prst="rect">
            <a:avLst/>
          </a:prstGeom>
          <a:noFill/>
          <a:ln/>
        </p:spPr>
        <p:txBody>
          <a:bodyPr wrap="square" lIns="0" tIns="0" rIns="0" bIns="0" rtlCol="0" anchor="ctr"/>
          <a:lstStyle/>
          <a:p>
            <a:pPr marL="0" indent="0">
              <a:buNone/>
            </a:pPr>
            <a:r>
              <a:rPr lang="en-US" sz="800" dirty="0">
                <a:solidFill>
                  <a:srgbClr val="9A9A9A"/>
                </a:solidFill>
                <a:latin typeface="Meiryo" pitchFamily="34" charset="0"/>
                <a:ea typeface="Meiryo" pitchFamily="34" charset="-122"/>
                <a:cs typeface="Meiryo" pitchFamily="34" charset="-120"/>
              </a:rPr>
              <a:t>未接続</a:t>
            </a:r>
            <a:endParaRPr lang="en-US" sz="800" dirty="0"/>
          </a:p>
        </p:txBody>
      </p:sp>
      <p:sp>
        <p:nvSpPr>
          <p:cNvPr id="38" name="Shape 36"/>
          <p:cNvSpPr/>
          <p:nvPr/>
        </p:nvSpPr>
        <p:spPr>
          <a:xfrm>
            <a:off x="6720840" y="4562856"/>
            <a:ext cx="256032" cy="256032"/>
          </a:xfrm>
          <a:prstGeom prst="ellipse">
            <a:avLst/>
          </a:prstGeom>
          <a:solidFill>
            <a:srgbClr val="2F6FB0"/>
          </a:solidFill>
          <a:ln/>
        </p:spPr>
        <p:txBody>
          <a:bodyPr/>
          <a:lstStyle/>
          <a:p>
            <a:endParaRPr lang="ja-JP" altLang="en-US"/>
          </a:p>
        </p:txBody>
      </p:sp>
      <p:sp>
        <p:nvSpPr>
          <p:cNvPr id="39" name="Text 37"/>
          <p:cNvSpPr txBox="1"/>
          <p:nvPr/>
        </p:nvSpPr>
        <p:spPr>
          <a:xfrm>
            <a:off x="7068312" y="4489704"/>
            <a:ext cx="1737360" cy="411480"/>
          </a:xfrm>
          <a:prstGeom prst="rect">
            <a:avLst/>
          </a:prstGeom>
          <a:noFill/>
          <a:ln/>
        </p:spPr>
        <p:txBody>
          <a:bodyPr wrap="square" lIns="0" tIns="0" rIns="0" bIns="0" rtlCol="0" anchor="ctr"/>
          <a:lstStyle/>
          <a:p>
            <a:pPr marL="0" indent="0">
              <a:buNone/>
            </a:pPr>
            <a:r>
              <a:rPr lang="en-US" sz="1100" b="1" dirty="0">
                <a:solidFill>
                  <a:srgbClr val="1A1A1A"/>
                </a:solidFill>
                <a:latin typeface="Arial" pitchFamily="34" charset="0"/>
                <a:ea typeface="Arial" pitchFamily="34" charset="-122"/>
                <a:cs typeface="Arial" pitchFamily="34" charset="-120"/>
              </a:rPr>
              <a:t>OpenComm2 by Shokz</a:t>
            </a:r>
            <a:endParaRPr lang="en-US" sz="1100" dirty="0"/>
          </a:p>
        </p:txBody>
      </p:sp>
      <p:sp>
        <p:nvSpPr>
          <p:cNvPr id="40" name="Text 38"/>
          <p:cNvSpPr txBox="1"/>
          <p:nvPr/>
        </p:nvSpPr>
        <p:spPr>
          <a:xfrm>
            <a:off x="7068312" y="4727448"/>
            <a:ext cx="1737360" cy="201168"/>
          </a:xfrm>
          <a:prstGeom prst="rect">
            <a:avLst/>
          </a:prstGeom>
          <a:noFill/>
          <a:ln/>
        </p:spPr>
        <p:txBody>
          <a:bodyPr wrap="square" lIns="0" tIns="0" rIns="0" bIns="0" rtlCol="0" anchor="ctr"/>
          <a:lstStyle/>
          <a:p>
            <a:pPr marL="0" indent="0">
              <a:buNone/>
            </a:pPr>
            <a:r>
              <a:rPr lang="en-US" sz="800" dirty="0">
                <a:solidFill>
                  <a:srgbClr val="9A9A9A"/>
                </a:solidFill>
                <a:latin typeface="Meiryo" pitchFamily="34" charset="0"/>
                <a:ea typeface="Meiryo" pitchFamily="34" charset="-122"/>
                <a:cs typeface="Meiryo" pitchFamily="34" charset="-120"/>
              </a:rPr>
              <a:t>未接続</a:t>
            </a:r>
            <a:endParaRPr lang="en-US" sz="800" dirty="0"/>
          </a:p>
        </p:txBody>
      </p:sp>
      <p:sp>
        <p:nvSpPr>
          <p:cNvPr id="41" name="Text 39"/>
          <p:cNvSpPr txBox="1"/>
          <p:nvPr/>
        </p:nvSpPr>
        <p:spPr>
          <a:xfrm>
            <a:off x="8595360" y="2788920"/>
            <a:ext cx="320040" cy="2194560"/>
          </a:xfrm>
          <a:prstGeom prst="rect">
            <a:avLst/>
          </a:prstGeom>
          <a:noFill/>
          <a:ln/>
        </p:spPr>
        <p:txBody>
          <a:bodyPr wrap="square" lIns="0" tIns="0" rIns="0" bIns="0" rtlCol="0" anchor="ctr"/>
          <a:lstStyle/>
          <a:p>
            <a:pPr marL="0" indent="0" algn="ctr">
              <a:buNone/>
            </a:pPr>
            <a:r>
              <a:rPr lang="en-US" sz="2800" b="1" dirty="0">
                <a:solidFill>
                  <a:srgbClr val="2F6FB0"/>
                </a:solidFill>
                <a:latin typeface="Arial" pitchFamily="34" charset="0"/>
                <a:ea typeface="Arial" pitchFamily="34" charset="-122"/>
                <a:cs typeface="Arial" pitchFamily="34" charset="-120"/>
              </a:rPr>
              <a:t>？</a:t>
            </a:r>
            <a:endParaRPr lang="en-US" sz="2800" dirty="0"/>
          </a:p>
        </p:txBody>
      </p:sp>
      <p:sp>
        <p:nvSpPr>
          <p:cNvPr id="42" name="Text 40"/>
          <p:cNvSpPr txBox="1"/>
          <p:nvPr/>
        </p:nvSpPr>
        <p:spPr>
          <a:xfrm>
            <a:off x="9144000" y="2377440"/>
            <a:ext cx="2377440" cy="2926080"/>
          </a:xfrm>
          <a:prstGeom prst="rect">
            <a:avLst/>
          </a:prstGeom>
          <a:noFill/>
          <a:ln/>
        </p:spPr>
        <p:txBody>
          <a:bodyPr wrap="square" rtlCol="0" anchor="t"/>
          <a:lstStyle/>
          <a:p>
            <a:pPr marL="342900" indent="-342900">
              <a:spcAft>
                <a:spcPts val="500"/>
              </a:spcAft>
              <a:buSzPct val="100000"/>
              <a:buChar char="•"/>
            </a:pPr>
            <a:r>
              <a:rPr lang="en-US" sz="1100" dirty="0">
                <a:solidFill>
                  <a:srgbClr val="1A1A1A"/>
                </a:solidFill>
                <a:latin typeface="Meiryo" pitchFamily="34" charset="0"/>
                <a:ea typeface="Meiryo" pitchFamily="34" charset="-122"/>
                <a:cs typeface="Meiryo" pitchFamily="34" charset="-120"/>
              </a:rPr>
              <a:t>接続一覧には同じ製品名が並ぶ</a:t>
            </a:r>
            <a:endParaRPr lang="en-US" sz="1100" dirty="0"/>
          </a:p>
          <a:p>
            <a:pPr marL="342900" indent="-342900">
              <a:spcAft>
                <a:spcPts val="500"/>
              </a:spcAft>
              <a:buSzPct val="100000"/>
              <a:buChar char="•"/>
            </a:pPr>
            <a:r>
              <a:rPr lang="en-US" sz="1100" dirty="0">
                <a:solidFill>
                  <a:srgbClr val="1A1A1A"/>
                </a:solidFill>
                <a:latin typeface="Meiryo" pitchFamily="34" charset="0"/>
                <a:ea typeface="Meiryo" pitchFamily="34" charset="-122"/>
                <a:cs typeface="Meiryo" pitchFamily="34" charset="-120"/>
              </a:rPr>
              <a:t>どの機体がどの端末につながったかは、実際に音を出して確認するしかない</a:t>
            </a:r>
            <a:endParaRPr lang="en-US" sz="1100" dirty="0"/>
          </a:p>
          <a:p>
            <a:pPr marL="342900" indent="-342900">
              <a:spcAft>
                <a:spcPts val="500"/>
              </a:spcAft>
              <a:buSzPct val="100000"/>
              <a:buChar char="•"/>
            </a:pPr>
            <a:r>
              <a:rPr lang="en-US" sz="1100" dirty="0">
                <a:solidFill>
                  <a:srgbClr val="1A1A1A"/>
                </a:solidFill>
                <a:latin typeface="Meiryo" pitchFamily="34" charset="0"/>
                <a:ea typeface="Meiryo" pitchFamily="34" charset="-122"/>
                <a:cs typeface="Meiryo" pitchFamily="34" charset="-120"/>
              </a:rPr>
              <a:t>台数が増えるほど、ペアリング作業と管理の手間が増える</a:t>
            </a:r>
            <a:endParaRPr lang="en-US" sz="1100" dirty="0"/>
          </a:p>
          <a:p>
            <a:pPr marL="342900" indent="-342900">
              <a:spcAft>
                <a:spcPts val="500"/>
              </a:spcAft>
              <a:buSzPct val="100000"/>
              <a:buChar char="•"/>
            </a:pPr>
            <a:r>
              <a:rPr lang="en-US" sz="1100" dirty="0">
                <a:solidFill>
                  <a:srgbClr val="1A1A1A"/>
                </a:solidFill>
                <a:latin typeface="Meiryo" pitchFamily="34" charset="0"/>
                <a:ea typeface="Meiryo" pitchFamily="34" charset="-122"/>
                <a:cs typeface="Meiryo" pitchFamily="34" charset="-120"/>
              </a:rPr>
              <a:t>個人利用（1人1台・1端末）では問題になりにくい</a:t>
            </a:r>
            <a:endParaRPr lang="en-US" sz="1100" dirty="0"/>
          </a:p>
        </p:txBody>
      </p:sp>
      <p:sp>
        <p:nvSpPr>
          <p:cNvPr id="43" name="Shape 41"/>
          <p:cNvSpPr/>
          <p:nvPr/>
        </p:nvSpPr>
        <p:spPr>
          <a:xfrm>
            <a:off x="548640" y="5669280"/>
            <a:ext cx="11109960" cy="594360"/>
          </a:xfrm>
          <a:prstGeom prst="roundRect">
            <a:avLst>
              <a:gd name="adj" fmla="val 15385"/>
            </a:avLst>
          </a:prstGeom>
          <a:solidFill>
            <a:srgbClr val="C8102E"/>
          </a:solidFill>
          <a:ln w="12700">
            <a:solidFill>
              <a:srgbClr val="C8102E"/>
            </a:solidFill>
            <a:prstDash val="solid"/>
          </a:ln>
        </p:spPr>
        <p:txBody>
          <a:bodyPr/>
          <a:lstStyle/>
          <a:p>
            <a:endParaRPr lang="ja-JP" altLang="en-US"/>
          </a:p>
        </p:txBody>
      </p:sp>
      <p:sp>
        <p:nvSpPr>
          <p:cNvPr id="44" name="Text 42"/>
          <p:cNvSpPr txBox="1"/>
          <p:nvPr/>
        </p:nvSpPr>
        <p:spPr>
          <a:xfrm>
            <a:off x="777240" y="5669280"/>
            <a:ext cx="10698480" cy="594360"/>
          </a:xfrm>
          <a:prstGeom prst="rect">
            <a:avLst/>
          </a:prstGeom>
          <a:noFill/>
          <a:ln/>
        </p:spPr>
        <p:txBody>
          <a:bodyPr wrap="square" lIns="0" tIns="0" rIns="0" bIns="0" rtlCol="0" anchor="ctr"/>
          <a:lstStyle/>
          <a:p>
            <a:pPr marL="0" indent="0">
              <a:buNone/>
            </a:pPr>
            <a:r>
              <a:rPr lang="en-US" sz="1400" b="1" dirty="0">
                <a:solidFill>
                  <a:srgbClr val="FFFFFF"/>
                </a:solidFill>
                <a:latin typeface="Meiryo" pitchFamily="34" charset="0"/>
                <a:ea typeface="Meiryo" pitchFamily="34" charset="-122"/>
                <a:cs typeface="Meiryo" pitchFamily="34" charset="-120"/>
              </a:rPr>
              <a:t>VEXA は「業務で多数台を運用する」前提で設計。導入時のセットアップと日々の管理を確実にします。</a:t>
            </a:r>
            <a:endParaRPr lang="en-US" sz="1400" dirty="0"/>
          </a:p>
        </p:txBody>
      </p:sp>
      <p:sp>
        <p:nvSpPr>
          <p:cNvPr id="45" name="Text 43"/>
          <p:cNvSpPr txBox="1"/>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9A9A"/>
                </a:solidFill>
                <a:latin typeface="Meiryo" pitchFamily="34" charset="0"/>
                <a:ea typeface="Meiryo" pitchFamily="34" charset="-122"/>
                <a:cs typeface="Meiryo" pitchFamily="34" charset="-120"/>
              </a:rPr>
              <a:t>VEXA vs 骨伝導ヘッドセット 比較資料  |  幹開発株式会社</a:t>
            </a:r>
            <a:endParaRPr lang="en-US" sz="900" dirty="0"/>
          </a:p>
        </p:txBody>
      </p:sp>
      <p:sp>
        <p:nvSpPr>
          <p:cNvPr id="46" name="Text 44"/>
          <p:cNvSpPr txBox="1"/>
          <p:nvPr/>
        </p:nvSpPr>
        <p:spPr>
          <a:xfrm>
            <a:off x="11155680" y="6446520"/>
            <a:ext cx="457200" cy="274320"/>
          </a:xfrm>
          <a:prstGeom prst="rect">
            <a:avLst/>
          </a:prstGeom>
          <a:noFill/>
          <a:ln/>
        </p:spPr>
        <p:txBody>
          <a:bodyPr wrap="square" lIns="0" tIns="0" rIns="0" bIns="0" rtlCol="0" anchor="ctr"/>
          <a:lstStyle/>
          <a:p>
            <a:pPr marL="0" indent="0" algn="r">
              <a:buNone/>
            </a:pPr>
            <a:r>
              <a:rPr lang="en-US" sz="900" dirty="0">
                <a:solidFill>
                  <a:srgbClr val="9A9A9A"/>
                </a:solidFill>
                <a:latin typeface="Meiryo" pitchFamily="34" charset="0"/>
                <a:ea typeface="Meiryo" pitchFamily="34" charset="-122"/>
                <a:cs typeface="Meiryo" pitchFamily="34" charset="-120"/>
              </a:rPr>
              <a:t>13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1A1A1A"/>
                </a:solidFill>
                <a:latin typeface="Meiryo" pitchFamily="34" charset="0"/>
                <a:ea typeface="Meiryo" pitchFamily="34" charset="-122"/>
                <a:cs typeface="Meiryo" pitchFamily="34" charset="-120"/>
              </a:rPr>
              <a:t>ボイスコマンド ― 手が離せなくても、声で操作</a:t>
            </a:r>
            <a:endParaRPr lang="en-US" sz="3000" dirty="0"/>
          </a:p>
        </p:txBody>
      </p:sp>
      <p:sp>
        <p:nvSpPr>
          <p:cNvPr id="3" name="Text 1"/>
          <p:cNvSpPr txBox="1"/>
          <p:nvPr/>
        </p:nvSpPr>
        <p:spPr>
          <a:xfrm>
            <a:off x="548640" y="1005840"/>
            <a:ext cx="11064240" cy="365760"/>
          </a:xfrm>
          <a:prstGeom prst="rect">
            <a:avLst/>
          </a:prstGeom>
          <a:noFill/>
          <a:ln/>
        </p:spPr>
        <p:txBody>
          <a:bodyPr wrap="square" lIns="0" tIns="0" rIns="0" bIns="0" rtlCol="0" anchor="ctr"/>
          <a:lstStyle/>
          <a:p>
            <a:pPr marL="0" indent="0">
              <a:buNone/>
            </a:pPr>
            <a:r>
              <a:rPr lang="en-US" sz="1400" dirty="0">
                <a:solidFill>
                  <a:srgbClr val="5A5A5A"/>
                </a:solidFill>
                <a:latin typeface="Meiryo" pitchFamily="34" charset="0"/>
                <a:ea typeface="Meiryo" pitchFamily="34" charset="-122"/>
                <a:cs typeface="Meiryo" pitchFamily="34" charset="-120"/>
              </a:rPr>
              <a:t>ボタンを探して押す必要がありません。作業や介助を止めずにやりとりを続けられます</a:t>
            </a:r>
            <a:endParaRPr lang="en-US" sz="1400" dirty="0"/>
          </a:p>
        </p:txBody>
      </p:sp>
      <p:sp>
        <p:nvSpPr>
          <p:cNvPr id="4" name="Shape 2"/>
          <p:cNvSpPr/>
          <p:nvPr/>
        </p:nvSpPr>
        <p:spPr>
          <a:xfrm>
            <a:off x="9784080" y="384048"/>
            <a:ext cx="1828800" cy="310896"/>
          </a:xfrm>
          <a:prstGeom prst="roundRect">
            <a:avLst>
              <a:gd name="adj" fmla="val 50000"/>
            </a:avLst>
          </a:prstGeom>
          <a:solidFill>
            <a:srgbClr val="C8102E"/>
          </a:solidFill>
          <a:ln w="12700">
            <a:solidFill>
              <a:srgbClr val="C8102E"/>
            </a:solidFill>
            <a:prstDash val="solid"/>
          </a:ln>
        </p:spPr>
        <p:txBody>
          <a:bodyPr/>
          <a:lstStyle/>
          <a:p>
            <a:endParaRPr lang="ja-JP" altLang="en-US"/>
          </a:p>
        </p:txBody>
      </p:sp>
      <p:sp>
        <p:nvSpPr>
          <p:cNvPr id="5" name="Text 3"/>
          <p:cNvSpPr txBox="1"/>
          <p:nvPr/>
        </p:nvSpPr>
        <p:spPr>
          <a:xfrm>
            <a:off x="9784080" y="384048"/>
            <a:ext cx="1828800" cy="310896"/>
          </a:xfrm>
          <a:prstGeom prst="rect">
            <a:avLst/>
          </a:prstGeom>
          <a:noFill/>
          <a:ln/>
        </p:spPr>
        <p:txBody>
          <a:bodyPr wrap="square" lIns="0" tIns="0" rIns="0" bIns="0" rtlCol="0" anchor="ctr"/>
          <a:lstStyle/>
          <a:p>
            <a:pPr marL="0" indent="0" algn="ctr">
              <a:buNone/>
            </a:pPr>
            <a:r>
              <a:rPr lang="en-US" sz="950" b="1" dirty="0">
                <a:solidFill>
                  <a:srgbClr val="FFFFFF"/>
                </a:solidFill>
                <a:latin typeface="Meiryo" pitchFamily="34" charset="0"/>
                <a:ea typeface="Meiryo" pitchFamily="34" charset="-122"/>
                <a:cs typeface="Meiryo" pitchFamily="34" charset="-120"/>
              </a:rPr>
              <a:t>VEXA 独自の機能</a:t>
            </a:r>
            <a:endParaRPr lang="en-US" sz="950" dirty="0"/>
          </a:p>
        </p:txBody>
      </p:sp>
      <p:sp>
        <p:nvSpPr>
          <p:cNvPr id="6" name="Shape 4"/>
          <p:cNvSpPr/>
          <p:nvPr/>
        </p:nvSpPr>
        <p:spPr>
          <a:xfrm>
            <a:off x="914400" y="1783080"/>
            <a:ext cx="640080" cy="640080"/>
          </a:xfrm>
          <a:prstGeom prst="ellipse">
            <a:avLst/>
          </a:prstGeom>
          <a:solidFill>
            <a:srgbClr val="1A1A1A"/>
          </a:solidFill>
          <a:ln w="12700">
            <a:solidFill>
              <a:srgbClr val="1A1A1A"/>
            </a:solidFill>
            <a:prstDash val="solid"/>
          </a:ln>
        </p:spPr>
        <p:txBody>
          <a:bodyPr/>
          <a:lstStyle/>
          <a:p>
            <a:endParaRPr lang="ja-JP" altLang="en-US"/>
          </a:p>
        </p:txBody>
      </p:sp>
      <p:sp>
        <p:nvSpPr>
          <p:cNvPr id="7" name="Shape 5"/>
          <p:cNvSpPr/>
          <p:nvPr/>
        </p:nvSpPr>
        <p:spPr>
          <a:xfrm>
            <a:off x="685800" y="2468880"/>
            <a:ext cx="1097280" cy="822960"/>
          </a:xfrm>
          <a:prstGeom prst="roundRect">
            <a:avLst>
              <a:gd name="adj" fmla="val 33333"/>
            </a:avLst>
          </a:prstGeom>
          <a:solidFill>
            <a:srgbClr val="1A1A1A"/>
          </a:solidFill>
          <a:ln w="12700">
            <a:solidFill>
              <a:srgbClr val="1A1A1A"/>
            </a:solidFill>
            <a:prstDash val="solid"/>
          </a:ln>
        </p:spPr>
        <p:txBody>
          <a:bodyPr/>
          <a:lstStyle/>
          <a:p>
            <a:endParaRPr lang="ja-JP" altLang="en-US"/>
          </a:p>
        </p:txBody>
      </p:sp>
      <p:sp>
        <p:nvSpPr>
          <p:cNvPr id="8" name="Text 6"/>
          <p:cNvSpPr txBox="1"/>
          <p:nvPr/>
        </p:nvSpPr>
        <p:spPr>
          <a:xfrm>
            <a:off x="548640" y="3337560"/>
            <a:ext cx="1371600" cy="274320"/>
          </a:xfrm>
          <a:prstGeom prst="rect">
            <a:avLst/>
          </a:prstGeom>
          <a:noFill/>
          <a:ln/>
        </p:spPr>
        <p:txBody>
          <a:bodyPr wrap="square" lIns="0" tIns="0" rIns="0" bIns="0" rtlCol="0" anchor="ctr"/>
          <a:lstStyle/>
          <a:p>
            <a:pPr marL="0" indent="0" algn="ctr">
              <a:buNone/>
            </a:pPr>
            <a:r>
              <a:rPr lang="en-US" sz="1000" dirty="0">
                <a:solidFill>
                  <a:srgbClr val="5A5A5A"/>
                </a:solidFill>
                <a:latin typeface="Meiryo" pitchFamily="34" charset="0"/>
                <a:ea typeface="Meiryo" pitchFamily="34" charset="-122"/>
                <a:cs typeface="Meiryo" pitchFamily="34" charset="-120"/>
              </a:rPr>
              <a:t>作業者</a:t>
            </a:r>
            <a:endParaRPr lang="en-US" sz="1000" dirty="0"/>
          </a:p>
        </p:txBody>
      </p:sp>
      <p:sp>
        <p:nvSpPr>
          <p:cNvPr id="9" name="Shape 7"/>
          <p:cNvSpPr/>
          <p:nvPr/>
        </p:nvSpPr>
        <p:spPr>
          <a:xfrm>
            <a:off x="1691640" y="1554480"/>
            <a:ext cx="1463040" cy="640080"/>
          </a:xfrm>
          <a:prstGeom prst="wedgeRoundRectCallout">
            <a:avLst/>
          </a:prstGeom>
          <a:solidFill>
            <a:srgbClr val="FFFFFF"/>
          </a:solidFill>
          <a:ln w="19050">
            <a:solidFill>
              <a:srgbClr val="C8102E"/>
            </a:solidFill>
            <a:prstDash val="solid"/>
          </a:ln>
        </p:spPr>
        <p:txBody>
          <a:bodyPr/>
          <a:lstStyle/>
          <a:p>
            <a:endParaRPr lang="ja-JP" altLang="en-US"/>
          </a:p>
        </p:txBody>
      </p:sp>
      <p:sp>
        <p:nvSpPr>
          <p:cNvPr id="10" name="Text 8"/>
          <p:cNvSpPr txBox="1"/>
          <p:nvPr/>
        </p:nvSpPr>
        <p:spPr>
          <a:xfrm>
            <a:off x="1691640" y="1554480"/>
            <a:ext cx="1463040" cy="640080"/>
          </a:xfrm>
          <a:prstGeom prst="rect">
            <a:avLst/>
          </a:prstGeom>
          <a:noFill/>
          <a:ln/>
        </p:spPr>
        <p:txBody>
          <a:bodyPr wrap="square" lIns="0" tIns="0" rIns="0" bIns="0" rtlCol="0" anchor="ctr"/>
          <a:lstStyle/>
          <a:p>
            <a:pPr marL="0" indent="0" algn="ctr">
              <a:buNone/>
            </a:pPr>
            <a:r>
              <a:rPr lang="en-US" sz="1400" b="1" dirty="0">
                <a:solidFill>
                  <a:srgbClr val="C8102E"/>
                </a:solidFill>
                <a:latin typeface="Meiryo" pitchFamily="34" charset="0"/>
                <a:ea typeface="Meiryo" pitchFamily="34" charset="-122"/>
                <a:cs typeface="Meiryo" pitchFamily="34" charset="-120"/>
              </a:rPr>
              <a:t>「マイクオフ」</a:t>
            </a:r>
            <a:endParaRPr lang="en-US" sz="1400" dirty="0"/>
          </a:p>
        </p:txBody>
      </p:sp>
      <p:sp>
        <p:nvSpPr>
          <p:cNvPr id="11" name="Shape 9"/>
          <p:cNvSpPr/>
          <p:nvPr/>
        </p:nvSpPr>
        <p:spPr>
          <a:xfrm>
            <a:off x="2103120" y="2651760"/>
            <a:ext cx="1005840" cy="411480"/>
          </a:xfrm>
          <a:prstGeom prst="rightArrow">
            <a:avLst/>
          </a:prstGeom>
          <a:solidFill>
            <a:srgbClr val="D9D9D9"/>
          </a:solidFill>
          <a:ln w="12700">
            <a:solidFill>
              <a:srgbClr val="D9D9D9"/>
            </a:solidFill>
            <a:prstDash val="solid"/>
          </a:ln>
        </p:spPr>
        <p:txBody>
          <a:bodyPr/>
          <a:lstStyle/>
          <a:p>
            <a:endParaRPr lang="ja-JP" altLang="en-US"/>
          </a:p>
        </p:txBody>
      </p:sp>
      <p:sp>
        <p:nvSpPr>
          <p:cNvPr id="12" name="Text 10"/>
          <p:cNvSpPr txBox="1"/>
          <p:nvPr/>
        </p:nvSpPr>
        <p:spPr>
          <a:xfrm>
            <a:off x="2103120" y="3108960"/>
            <a:ext cx="1005840" cy="274320"/>
          </a:xfrm>
          <a:prstGeom prst="rect">
            <a:avLst/>
          </a:prstGeom>
          <a:noFill/>
          <a:ln/>
        </p:spPr>
        <p:txBody>
          <a:bodyPr wrap="square" lIns="0" tIns="0" rIns="0" bIns="0" rtlCol="0" anchor="ctr"/>
          <a:lstStyle/>
          <a:p>
            <a:pPr marL="0" indent="0" algn="ctr">
              <a:buNone/>
            </a:pPr>
            <a:r>
              <a:rPr lang="en-US" sz="1000" dirty="0">
                <a:solidFill>
                  <a:srgbClr val="5A5A5A"/>
                </a:solidFill>
                <a:latin typeface="Meiryo" pitchFamily="34" charset="0"/>
                <a:ea typeface="Meiryo" pitchFamily="34" charset="-122"/>
                <a:cs typeface="Meiryo" pitchFamily="34" charset="-120"/>
              </a:rPr>
              <a:t>声だけ</a:t>
            </a:r>
            <a:endParaRPr lang="en-US" sz="1000" dirty="0"/>
          </a:p>
        </p:txBody>
      </p:sp>
      <p:sp>
        <p:nvSpPr>
          <p:cNvPr id="13" name="Shape 11"/>
          <p:cNvSpPr/>
          <p:nvPr/>
        </p:nvSpPr>
        <p:spPr>
          <a:xfrm>
            <a:off x="3246120" y="2331720"/>
            <a:ext cx="1554480" cy="1051560"/>
          </a:xfrm>
          <a:prstGeom prst="roundRect">
            <a:avLst>
              <a:gd name="adj" fmla="val 13043"/>
            </a:avLst>
          </a:prstGeom>
          <a:solidFill>
            <a:srgbClr val="C8102E"/>
          </a:solidFill>
          <a:ln w="12700">
            <a:solidFill>
              <a:srgbClr val="C8102E"/>
            </a:solidFill>
            <a:prstDash val="solid"/>
          </a:ln>
        </p:spPr>
        <p:txBody>
          <a:bodyPr/>
          <a:lstStyle/>
          <a:p>
            <a:endParaRPr lang="ja-JP" altLang="en-US"/>
          </a:p>
        </p:txBody>
      </p:sp>
      <p:sp>
        <p:nvSpPr>
          <p:cNvPr id="14" name="Text 12"/>
          <p:cNvSpPr txBox="1"/>
          <p:nvPr/>
        </p:nvSpPr>
        <p:spPr>
          <a:xfrm>
            <a:off x="3246120" y="2331720"/>
            <a:ext cx="1554480" cy="105156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VEXA</a:t>
            </a:r>
            <a:endParaRPr lang="en-US" sz="1600" dirty="0"/>
          </a:p>
          <a:p>
            <a:pPr marL="0" indent="0" algn="ctr">
              <a:buNone/>
            </a:pPr>
            <a:r>
              <a:rPr lang="en-US" sz="1000" dirty="0">
                <a:solidFill>
                  <a:srgbClr val="FFFFFF"/>
                </a:solidFill>
                <a:latin typeface="Meiryo" pitchFamily="34" charset="0"/>
                <a:ea typeface="Meiryo" pitchFamily="34" charset="-122"/>
                <a:cs typeface="Meiryo" pitchFamily="34" charset="-120"/>
              </a:rPr>
              <a:t>音声を認識</a:t>
            </a:r>
            <a:endParaRPr lang="en-US" sz="1600" dirty="0"/>
          </a:p>
        </p:txBody>
      </p:sp>
      <p:sp>
        <p:nvSpPr>
          <p:cNvPr id="15" name="Shape 13"/>
          <p:cNvSpPr/>
          <p:nvPr/>
        </p:nvSpPr>
        <p:spPr>
          <a:xfrm>
            <a:off x="4937760" y="2651760"/>
            <a:ext cx="822960" cy="411480"/>
          </a:xfrm>
          <a:prstGeom prst="rightArrow">
            <a:avLst/>
          </a:prstGeom>
          <a:solidFill>
            <a:srgbClr val="D9D9D9"/>
          </a:solidFill>
          <a:ln w="12700">
            <a:solidFill>
              <a:srgbClr val="D9D9D9"/>
            </a:solidFill>
            <a:prstDash val="solid"/>
          </a:ln>
        </p:spPr>
        <p:txBody>
          <a:bodyPr/>
          <a:lstStyle/>
          <a:p>
            <a:endParaRPr lang="ja-JP" altLang="en-US"/>
          </a:p>
        </p:txBody>
      </p:sp>
      <p:sp>
        <p:nvSpPr>
          <p:cNvPr id="16" name="Shape 14"/>
          <p:cNvSpPr/>
          <p:nvPr/>
        </p:nvSpPr>
        <p:spPr>
          <a:xfrm>
            <a:off x="5897880" y="2331720"/>
            <a:ext cx="1737360" cy="1051560"/>
          </a:xfrm>
          <a:prstGeom prst="roundRect">
            <a:avLst>
              <a:gd name="adj" fmla="val 13043"/>
            </a:avLst>
          </a:prstGeom>
          <a:solidFill>
            <a:srgbClr val="F3F3F3"/>
          </a:solidFill>
          <a:ln w="12700">
            <a:solidFill>
              <a:srgbClr val="F3F3F3"/>
            </a:solidFill>
            <a:prstDash val="solid"/>
          </a:ln>
        </p:spPr>
        <p:txBody>
          <a:bodyPr/>
          <a:lstStyle/>
          <a:p>
            <a:endParaRPr lang="ja-JP" altLang="en-US"/>
          </a:p>
        </p:txBody>
      </p:sp>
      <p:sp>
        <p:nvSpPr>
          <p:cNvPr id="17" name="Text 15"/>
          <p:cNvSpPr txBox="1"/>
          <p:nvPr/>
        </p:nvSpPr>
        <p:spPr>
          <a:xfrm>
            <a:off x="5897880" y="2331720"/>
            <a:ext cx="1737360" cy="1051560"/>
          </a:xfrm>
          <a:prstGeom prst="rect">
            <a:avLst/>
          </a:prstGeom>
          <a:noFill/>
          <a:ln/>
        </p:spPr>
        <p:txBody>
          <a:bodyPr wrap="square" lIns="0" tIns="0" rIns="0" bIns="0" rtlCol="0" anchor="ctr"/>
          <a:lstStyle/>
          <a:p>
            <a:pPr marL="0" indent="0" algn="ctr">
              <a:buNone/>
            </a:pPr>
            <a:r>
              <a:rPr lang="en-US" sz="1300" b="1" dirty="0">
                <a:solidFill>
                  <a:srgbClr val="1A1A1A"/>
                </a:solidFill>
                <a:latin typeface="Meiryo" pitchFamily="34" charset="0"/>
                <a:ea typeface="Meiryo" pitchFamily="34" charset="-122"/>
                <a:cs typeface="Meiryo" pitchFamily="34" charset="-120"/>
              </a:rPr>
              <a:t>マイクがミュート</a:t>
            </a:r>
            <a:endParaRPr lang="en-US" sz="1300" dirty="0"/>
          </a:p>
          <a:p>
            <a:pPr marL="0" indent="0" algn="ctr">
              <a:buNone/>
            </a:pPr>
            <a:r>
              <a:rPr lang="en-US" sz="1000" dirty="0">
                <a:solidFill>
                  <a:srgbClr val="5A5A5A"/>
                </a:solidFill>
                <a:latin typeface="Meiryo" pitchFamily="34" charset="0"/>
                <a:ea typeface="Meiryo" pitchFamily="34" charset="-122"/>
                <a:cs typeface="Meiryo" pitchFamily="34" charset="-120"/>
              </a:rPr>
              <a:t>音声案内で確認</a:t>
            </a:r>
            <a:endParaRPr lang="en-US" sz="1300" dirty="0"/>
          </a:p>
        </p:txBody>
      </p:sp>
      <p:sp>
        <p:nvSpPr>
          <p:cNvPr id="18" name="Text 16"/>
          <p:cNvSpPr txBox="1"/>
          <p:nvPr/>
        </p:nvSpPr>
        <p:spPr>
          <a:xfrm>
            <a:off x="548640" y="3749040"/>
            <a:ext cx="7132320" cy="365760"/>
          </a:xfrm>
          <a:prstGeom prst="rect">
            <a:avLst/>
          </a:prstGeom>
          <a:noFill/>
          <a:ln/>
        </p:spPr>
        <p:txBody>
          <a:bodyPr wrap="square" lIns="0" tIns="0" rIns="0" bIns="0" rtlCol="0" anchor="ctr"/>
          <a:lstStyle/>
          <a:p>
            <a:pPr marL="0" indent="0">
              <a:buNone/>
            </a:pPr>
            <a:r>
              <a:rPr lang="en-US" sz="1300" b="1" dirty="0">
                <a:solidFill>
                  <a:srgbClr val="C8102E"/>
                </a:solidFill>
                <a:latin typeface="Meiryo" pitchFamily="34" charset="0"/>
                <a:ea typeface="Meiryo" pitchFamily="34" charset="-122"/>
                <a:cs typeface="Meiryo" pitchFamily="34" charset="-120"/>
              </a:rPr>
              <a:t>両手はそのまま ― 工具・荷物・介助を離さずに操作完了</a:t>
            </a:r>
            <a:endParaRPr lang="en-US" sz="1300" dirty="0"/>
          </a:p>
        </p:txBody>
      </p:sp>
      <p:sp>
        <p:nvSpPr>
          <p:cNvPr id="19" name="Shape 17"/>
          <p:cNvSpPr/>
          <p:nvPr/>
        </p:nvSpPr>
        <p:spPr>
          <a:xfrm>
            <a:off x="548640" y="4343400"/>
            <a:ext cx="2286000" cy="1783080"/>
          </a:xfrm>
          <a:prstGeom prst="roundRect">
            <a:avLst>
              <a:gd name="adj" fmla="val 6154"/>
            </a:avLst>
          </a:prstGeom>
          <a:solidFill>
            <a:srgbClr val="F3F3F3"/>
          </a:solidFill>
          <a:ln w="12700">
            <a:solidFill>
              <a:srgbClr val="F3F3F3"/>
            </a:solidFill>
            <a:prstDash val="solid"/>
          </a:ln>
        </p:spPr>
        <p:txBody>
          <a:bodyPr/>
          <a:lstStyle/>
          <a:p>
            <a:endParaRPr lang="ja-JP" altLang="en-US"/>
          </a:p>
        </p:txBody>
      </p:sp>
      <p:sp>
        <p:nvSpPr>
          <p:cNvPr id="20" name="Text 18"/>
          <p:cNvSpPr txBox="1"/>
          <p:nvPr/>
        </p:nvSpPr>
        <p:spPr>
          <a:xfrm>
            <a:off x="731520" y="4480560"/>
            <a:ext cx="1920240" cy="320040"/>
          </a:xfrm>
          <a:prstGeom prst="rect">
            <a:avLst/>
          </a:prstGeom>
          <a:noFill/>
          <a:ln/>
        </p:spPr>
        <p:txBody>
          <a:bodyPr wrap="square" lIns="0" tIns="0" rIns="0" bIns="0" rtlCol="0" anchor="ctr"/>
          <a:lstStyle/>
          <a:p>
            <a:pPr marL="0" indent="0">
              <a:buNone/>
            </a:pPr>
            <a:r>
              <a:rPr lang="en-US" sz="1300" b="1" dirty="0">
                <a:solidFill>
                  <a:srgbClr val="1A1A1A"/>
                </a:solidFill>
                <a:latin typeface="Meiryo" pitchFamily="34" charset="0"/>
                <a:ea typeface="Meiryo" pitchFamily="34" charset="-122"/>
                <a:cs typeface="Meiryo" pitchFamily="34" charset="-120"/>
              </a:rPr>
              <a:t>介護・福祉</a:t>
            </a:r>
            <a:endParaRPr lang="en-US" sz="1300" dirty="0"/>
          </a:p>
        </p:txBody>
      </p:sp>
      <p:sp>
        <p:nvSpPr>
          <p:cNvPr id="21" name="Text 19"/>
          <p:cNvSpPr txBox="1"/>
          <p:nvPr/>
        </p:nvSpPr>
        <p:spPr>
          <a:xfrm>
            <a:off x="731520" y="4846320"/>
            <a:ext cx="1920240" cy="1188720"/>
          </a:xfrm>
          <a:prstGeom prst="rect">
            <a:avLst/>
          </a:prstGeom>
          <a:noFill/>
          <a:ln/>
        </p:spPr>
        <p:txBody>
          <a:bodyPr wrap="square" lIns="0" tIns="0" rIns="0" bIns="0" rtlCol="0" anchor="t"/>
          <a:lstStyle/>
          <a:p>
            <a:pPr marL="0" indent="0">
              <a:buNone/>
            </a:pPr>
            <a:r>
              <a:rPr lang="en-US" sz="1050" dirty="0">
                <a:solidFill>
                  <a:srgbClr val="5A5A5A"/>
                </a:solidFill>
                <a:latin typeface="Meiryo" pitchFamily="34" charset="0"/>
                <a:ea typeface="Meiryo" pitchFamily="34" charset="-122"/>
                <a:cs typeface="Meiryo" pitchFamily="34" charset="-120"/>
              </a:rPr>
              <a:t>利用者を抱えている、移乗を支えている最中でもマイクのON/OFFや応答ができます。</a:t>
            </a:r>
            <a:endParaRPr lang="en-US" sz="1050" dirty="0"/>
          </a:p>
        </p:txBody>
      </p:sp>
      <p:sp>
        <p:nvSpPr>
          <p:cNvPr id="22" name="Shape 20"/>
          <p:cNvSpPr/>
          <p:nvPr/>
        </p:nvSpPr>
        <p:spPr>
          <a:xfrm>
            <a:off x="2971800" y="4343400"/>
            <a:ext cx="2286000" cy="1783080"/>
          </a:xfrm>
          <a:prstGeom prst="roundRect">
            <a:avLst>
              <a:gd name="adj" fmla="val 6154"/>
            </a:avLst>
          </a:prstGeom>
          <a:solidFill>
            <a:srgbClr val="F3F3F3"/>
          </a:solidFill>
          <a:ln w="12700">
            <a:solidFill>
              <a:srgbClr val="F3F3F3"/>
            </a:solidFill>
            <a:prstDash val="solid"/>
          </a:ln>
        </p:spPr>
        <p:txBody>
          <a:bodyPr/>
          <a:lstStyle/>
          <a:p>
            <a:endParaRPr lang="ja-JP" altLang="en-US"/>
          </a:p>
        </p:txBody>
      </p:sp>
      <p:sp>
        <p:nvSpPr>
          <p:cNvPr id="23" name="Text 21"/>
          <p:cNvSpPr txBox="1"/>
          <p:nvPr/>
        </p:nvSpPr>
        <p:spPr>
          <a:xfrm>
            <a:off x="3154680" y="4480560"/>
            <a:ext cx="1920240" cy="320040"/>
          </a:xfrm>
          <a:prstGeom prst="rect">
            <a:avLst/>
          </a:prstGeom>
          <a:noFill/>
          <a:ln/>
        </p:spPr>
        <p:txBody>
          <a:bodyPr wrap="square" lIns="0" tIns="0" rIns="0" bIns="0" rtlCol="0" anchor="ctr"/>
          <a:lstStyle/>
          <a:p>
            <a:pPr marL="0" indent="0">
              <a:buNone/>
            </a:pPr>
            <a:r>
              <a:rPr lang="en-US" sz="1300" b="1" dirty="0">
                <a:solidFill>
                  <a:srgbClr val="1A1A1A"/>
                </a:solidFill>
                <a:latin typeface="Meiryo" pitchFamily="34" charset="0"/>
                <a:ea typeface="Meiryo" pitchFamily="34" charset="-122"/>
                <a:cs typeface="Meiryo" pitchFamily="34" charset="-120"/>
              </a:rPr>
              <a:t>建設・製造</a:t>
            </a:r>
            <a:endParaRPr lang="en-US" sz="1300" dirty="0"/>
          </a:p>
        </p:txBody>
      </p:sp>
      <p:sp>
        <p:nvSpPr>
          <p:cNvPr id="24" name="Text 22"/>
          <p:cNvSpPr txBox="1"/>
          <p:nvPr/>
        </p:nvSpPr>
        <p:spPr>
          <a:xfrm>
            <a:off x="3154680" y="4846320"/>
            <a:ext cx="1920240" cy="1188720"/>
          </a:xfrm>
          <a:prstGeom prst="rect">
            <a:avLst/>
          </a:prstGeom>
          <a:noFill/>
          <a:ln/>
        </p:spPr>
        <p:txBody>
          <a:bodyPr wrap="square" lIns="0" tIns="0" rIns="0" bIns="0" rtlCol="0" anchor="t"/>
          <a:lstStyle/>
          <a:p>
            <a:pPr marL="0" indent="0">
              <a:buNone/>
            </a:pPr>
            <a:r>
              <a:rPr lang="en-US" sz="1050" dirty="0">
                <a:solidFill>
                  <a:srgbClr val="5A5A5A"/>
                </a:solidFill>
                <a:latin typeface="Meiryo" pitchFamily="34" charset="0"/>
                <a:ea typeface="Meiryo" pitchFamily="34" charset="-122"/>
                <a:cs typeface="Meiryo" pitchFamily="34" charset="-120"/>
              </a:rPr>
              <a:t>工具を握ったまま、手袋をしたまま。ボタンの位置を探る必要がありません。</a:t>
            </a:r>
            <a:endParaRPr lang="en-US" sz="1050" dirty="0"/>
          </a:p>
        </p:txBody>
      </p:sp>
      <p:sp>
        <p:nvSpPr>
          <p:cNvPr id="25" name="Shape 23"/>
          <p:cNvSpPr/>
          <p:nvPr/>
        </p:nvSpPr>
        <p:spPr>
          <a:xfrm>
            <a:off x="5394960" y="4343400"/>
            <a:ext cx="2286000" cy="1783080"/>
          </a:xfrm>
          <a:prstGeom prst="roundRect">
            <a:avLst>
              <a:gd name="adj" fmla="val 6154"/>
            </a:avLst>
          </a:prstGeom>
          <a:solidFill>
            <a:srgbClr val="F3F3F3"/>
          </a:solidFill>
          <a:ln w="12700">
            <a:solidFill>
              <a:srgbClr val="F3F3F3"/>
            </a:solidFill>
            <a:prstDash val="solid"/>
          </a:ln>
        </p:spPr>
        <p:txBody>
          <a:bodyPr/>
          <a:lstStyle/>
          <a:p>
            <a:endParaRPr lang="ja-JP" altLang="en-US"/>
          </a:p>
        </p:txBody>
      </p:sp>
      <p:sp>
        <p:nvSpPr>
          <p:cNvPr id="26" name="Text 24"/>
          <p:cNvSpPr txBox="1"/>
          <p:nvPr/>
        </p:nvSpPr>
        <p:spPr>
          <a:xfrm>
            <a:off x="5577840" y="4480560"/>
            <a:ext cx="1920240" cy="320040"/>
          </a:xfrm>
          <a:prstGeom prst="rect">
            <a:avLst/>
          </a:prstGeom>
          <a:noFill/>
          <a:ln/>
        </p:spPr>
        <p:txBody>
          <a:bodyPr wrap="square" lIns="0" tIns="0" rIns="0" bIns="0" rtlCol="0" anchor="ctr"/>
          <a:lstStyle/>
          <a:p>
            <a:pPr marL="0" indent="0">
              <a:buNone/>
            </a:pPr>
            <a:r>
              <a:rPr lang="en-US" sz="1300" b="1" dirty="0">
                <a:solidFill>
                  <a:srgbClr val="1A1A1A"/>
                </a:solidFill>
                <a:latin typeface="Meiryo" pitchFamily="34" charset="0"/>
                <a:ea typeface="Meiryo" pitchFamily="34" charset="-122"/>
                <a:cs typeface="Meiryo" pitchFamily="34" charset="-120"/>
              </a:rPr>
              <a:t>物流・店舗</a:t>
            </a:r>
            <a:endParaRPr lang="en-US" sz="1300" dirty="0"/>
          </a:p>
        </p:txBody>
      </p:sp>
      <p:sp>
        <p:nvSpPr>
          <p:cNvPr id="27" name="Text 25"/>
          <p:cNvSpPr txBox="1"/>
          <p:nvPr/>
        </p:nvSpPr>
        <p:spPr>
          <a:xfrm>
            <a:off x="5577840" y="4846320"/>
            <a:ext cx="1920240" cy="1188720"/>
          </a:xfrm>
          <a:prstGeom prst="rect">
            <a:avLst/>
          </a:prstGeom>
          <a:noFill/>
          <a:ln/>
        </p:spPr>
        <p:txBody>
          <a:bodyPr wrap="square" lIns="0" tIns="0" rIns="0" bIns="0" rtlCol="0" anchor="t"/>
          <a:lstStyle/>
          <a:p>
            <a:pPr marL="0" indent="0">
              <a:buNone/>
            </a:pPr>
            <a:r>
              <a:rPr lang="en-US" sz="1050" dirty="0">
                <a:solidFill>
                  <a:srgbClr val="5A5A5A"/>
                </a:solidFill>
                <a:latin typeface="Meiryo" pitchFamily="34" charset="0"/>
                <a:ea typeface="Meiryo" pitchFamily="34" charset="-122"/>
                <a:cs typeface="Meiryo" pitchFamily="34" charset="-120"/>
              </a:rPr>
              <a:t>荷物を両手で持ったまま、着信に「はい、出ます」で応答。</a:t>
            </a:r>
            <a:endParaRPr lang="en-US" sz="1050" dirty="0"/>
          </a:p>
        </p:txBody>
      </p:sp>
      <p:sp>
        <p:nvSpPr>
          <p:cNvPr id="28" name="Shape 26"/>
          <p:cNvSpPr/>
          <p:nvPr/>
        </p:nvSpPr>
        <p:spPr>
          <a:xfrm>
            <a:off x="8001000" y="1554480"/>
            <a:ext cx="3657600" cy="4572000"/>
          </a:xfrm>
          <a:prstGeom prst="roundRect">
            <a:avLst>
              <a:gd name="adj" fmla="val 3750"/>
            </a:avLst>
          </a:prstGeom>
          <a:solidFill>
            <a:srgbClr val="FFFFFF"/>
          </a:solidFill>
          <a:ln w="12700">
            <a:solidFill>
              <a:srgbClr val="D9D9D9"/>
            </a:solidFill>
            <a:prstDash val="solid"/>
          </a:ln>
        </p:spPr>
        <p:txBody>
          <a:bodyPr/>
          <a:lstStyle/>
          <a:p>
            <a:endParaRPr lang="ja-JP" altLang="en-US"/>
          </a:p>
        </p:txBody>
      </p:sp>
      <p:sp>
        <p:nvSpPr>
          <p:cNvPr id="29" name="Text 27"/>
          <p:cNvSpPr txBox="1"/>
          <p:nvPr/>
        </p:nvSpPr>
        <p:spPr>
          <a:xfrm>
            <a:off x="8229600" y="1691640"/>
            <a:ext cx="3200400" cy="365760"/>
          </a:xfrm>
          <a:prstGeom prst="rect">
            <a:avLst/>
          </a:prstGeom>
          <a:noFill/>
          <a:ln/>
        </p:spPr>
        <p:txBody>
          <a:bodyPr wrap="square" lIns="0" tIns="0" rIns="0" bIns="0" rtlCol="0" anchor="ctr"/>
          <a:lstStyle/>
          <a:p>
            <a:pPr marL="0" indent="0">
              <a:buNone/>
            </a:pPr>
            <a:r>
              <a:rPr lang="en-US" sz="1400" b="1" dirty="0">
                <a:solidFill>
                  <a:srgbClr val="1A1A1A"/>
                </a:solidFill>
                <a:latin typeface="Meiryo" pitchFamily="34" charset="0"/>
                <a:ea typeface="Meiryo" pitchFamily="34" charset="-122"/>
                <a:cs typeface="Meiryo" pitchFamily="34" charset="-120"/>
              </a:rPr>
              <a:t>使えるコマンド</a:t>
            </a:r>
            <a:endParaRPr lang="en-US" sz="1400" dirty="0"/>
          </a:p>
        </p:txBody>
      </p:sp>
      <p:sp>
        <p:nvSpPr>
          <p:cNvPr id="30" name="Shape 28"/>
          <p:cNvSpPr/>
          <p:nvPr/>
        </p:nvSpPr>
        <p:spPr>
          <a:xfrm>
            <a:off x="8138160" y="2103120"/>
            <a:ext cx="3383280" cy="402336"/>
          </a:xfrm>
          <a:prstGeom prst="rect">
            <a:avLst/>
          </a:prstGeom>
          <a:solidFill>
            <a:srgbClr val="F3F3F3"/>
          </a:solidFill>
          <a:ln w="12700">
            <a:solidFill>
              <a:srgbClr val="F3F3F3"/>
            </a:solidFill>
            <a:prstDash val="solid"/>
          </a:ln>
        </p:spPr>
        <p:txBody>
          <a:bodyPr/>
          <a:lstStyle/>
          <a:p>
            <a:endParaRPr lang="ja-JP" altLang="en-US"/>
          </a:p>
        </p:txBody>
      </p:sp>
      <p:sp>
        <p:nvSpPr>
          <p:cNvPr id="31" name="Text 29"/>
          <p:cNvSpPr txBox="1"/>
          <p:nvPr/>
        </p:nvSpPr>
        <p:spPr>
          <a:xfrm>
            <a:off x="8229600" y="2103120"/>
            <a:ext cx="1737360" cy="402336"/>
          </a:xfrm>
          <a:prstGeom prst="rect">
            <a:avLst/>
          </a:prstGeom>
          <a:noFill/>
          <a:ln/>
        </p:spPr>
        <p:txBody>
          <a:bodyPr wrap="square" lIns="0" tIns="0" rIns="0" bIns="0" rtlCol="0" anchor="ctr"/>
          <a:lstStyle/>
          <a:p>
            <a:pPr marL="0" indent="0">
              <a:buNone/>
            </a:pPr>
            <a:r>
              <a:rPr lang="en-US" sz="1050" b="1" dirty="0">
                <a:solidFill>
                  <a:srgbClr val="C8102E"/>
                </a:solidFill>
                <a:latin typeface="Meiryo" pitchFamily="34" charset="0"/>
                <a:ea typeface="Meiryo" pitchFamily="34" charset="-122"/>
                <a:cs typeface="Meiryo" pitchFamily="34" charset="-120"/>
              </a:rPr>
              <a:t>「音量上げて」</a:t>
            </a:r>
            <a:endParaRPr lang="en-US" sz="1050" dirty="0"/>
          </a:p>
        </p:txBody>
      </p:sp>
      <p:sp>
        <p:nvSpPr>
          <p:cNvPr id="32" name="Text 30"/>
          <p:cNvSpPr txBox="1"/>
          <p:nvPr/>
        </p:nvSpPr>
        <p:spPr>
          <a:xfrm>
            <a:off x="9966960" y="2103120"/>
            <a:ext cx="1554480" cy="402336"/>
          </a:xfrm>
          <a:prstGeom prst="rect">
            <a:avLst/>
          </a:prstGeom>
          <a:noFill/>
          <a:ln/>
        </p:spPr>
        <p:txBody>
          <a:bodyPr wrap="square" lIns="0" tIns="0" rIns="0" bIns="0" rtlCol="0" anchor="ctr"/>
          <a:lstStyle/>
          <a:p>
            <a:pPr marL="0" indent="0">
              <a:buNone/>
            </a:pPr>
            <a:r>
              <a:rPr lang="en-US" sz="1000" dirty="0">
                <a:solidFill>
                  <a:srgbClr val="1A1A1A"/>
                </a:solidFill>
                <a:latin typeface="Meiryo" pitchFamily="34" charset="0"/>
                <a:ea typeface="Meiryo" pitchFamily="34" charset="-122"/>
                <a:cs typeface="Meiryo" pitchFamily="34" charset="-120"/>
              </a:rPr>
              <a:t>音量が1ステップ上がる</a:t>
            </a:r>
            <a:endParaRPr lang="en-US" sz="1000" dirty="0"/>
          </a:p>
        </p:txBody>
      </p:sp>
      <p:sp>
        <p:nvSpPr>
          <p:cNvPr id="33" name="Text 31"/>
          <p:cNvSpPr txBox="1"/>
          <p:nvPr/>
        </p:nvSpPr>
        <p:spPr>
          <a:xfrm>
            <a:off x="8229600" y="2505456"/>
            <a:ext cx="1737360" cy="402336"/>
          </a:xfrm>
          <a:prstGeom prst="rect">
            <a:avLst/>
          </a:prstGeom>
          <a:noFill/>
          <a:ln/>
        </p:spPr>
        <p:txBody>
          <a:bodyPr wrap="square" lIns="0" tIns="0" rIns="0" bIns="0" rtlCol="0" anchor="ctr"/>
          <a:lstStyle/>
          <a:p>
            <a:pPr marL="0" indent="0">
              <a:buNone/>
            </a:pPr>
            <a:r>
              <a:rPr lang="en-US" sz="1050" b="1" dirty="0">
                <a:solidFill>
                  <a:srgbClr val="C8102E"/>
                </a:solidFill>
                <a:latin typeface="Meiryo" pitchFamily="34" charset="0"/>
                <a:ea typeface="Meiryo" pitchFamily="34" charset="-122"/>
                <a:cs typeface="Meiryo" pitchFamily="34" charset="-120"/>
              </a:rPr>
              <a:t>「音量下げて」</a:t>
            </a:r>
            <a:endParaRPr lang="en-US" sz="1050" dirty="0"/>
          </a:p>
        </p:txBody>
      </p:sp>
      <p:sp>
        <p:nvSpPr>
          <p:cNvPr id="34" name="Text 32"/>
          <p:cNvSpPr txBox="1"/>
          <p:nvPr/>
        </p:nvSpPr>
        <p:spPr>
          <a:xfrm>
            <a:off x="9966960" y="2505456"/>
            <a:ext cx="1554480" cy="402336"/>
          </a:xfrm>
          <a:prstGeom prst="rect">
            <a:avLst/>
          </a:prstGeom>
          <a:noFill/>
          <a:ln/>
        </p:spPr>
        <p:txBody>
          <a:bodyPr wrap="square" lIns="0" tIns="0" rIns="0" bIns="0" rtlCol="0" anchor="ctr"/>
          <a:lstStyle/>
          <a:p>
            <a:pPr marL="0" indent="0">
              <a:buNone/>
            </a:pPr>
            <a:r>
              <a:rPr lang="en-US" sz="1000" dirty="0">
                <a:solidFill>
                  <a:srgbClr val="1A1A1A"/>
                </a:solidFill>
                <a:latin typeface="Meiryo" pitchFamily="34" charset="0"/>
                <a:ea typeface="Meiryo" pitchFamily="34" charset="-122"/>
                <a:cs typeface="Meiryo" pitchFamily="34" charset="-120"/>
              </a:rPr>
              <a:t>音量が1ステップ下がる</a:t>
            </a:r>
            <a:endParaRPr lang="en-US" sz="1000" dirty="0"/>
          </a:p>
        </p:txBody>
      </p:sp>
      <p:sp>
        <p:nvSpPr>
          <p:cNvPr id="35" name="Shape 33"/>
          <p:cNvSpPr/>
          <p:nvPr/>
        </p:nvSpPr>
        <p:spPr>
          <a:xfrm>
            <a:off x="8138160" y="2907792"/>
            <a:ext cx="3383280" cy="402336"/>
          </a:xfrm>
          <a:prstGeom prst="rect">
            <a:avLst/>
          </a:prstGeom>
          <a:solidFill>
            <a:srgbClr val="F3F3F3"/>
          </a:solidFill>
          <a:ln w="12700">
            <a:solidFill>
              <a:srgbClr val="F3F3F3"/>
            </a:solidFill>
            <a:prstDash val="solid"/>
          </a:ln>
        </p:spPr>
        <p:txBody>
          <a:bodyPr/>
          <a:lstStyle/>
          <a:p>
            <a:endParaRPr lang="ja-JP" altLang="en-US"/>
          </a:p>
        </p:txBody>
      </p:sp>
      <p:sp>
        <p:nvSpPr>
          <p:cNvPr id="36" name="Text 34"/>
          <p:cNvSpPr txBox="1"/>
          <p:nvPr/>
        </p:nvSpPr>
        <p:spPr>
          <a:xfrm>
            <a:off x="8229600" y="2907792"/>
            <a:ext cx="1737360" cy="402336"/>
          </a:xfrm>
          <a:prstGeom prst="rect">
            <a:avLst/>
          </a:prstGeom>
          <a:noFill/>
          <a:ln/>
        </p:spPr>
        <p:txBody>
          <a:bodyPr wrap="square" lIns="0" tIns="0" rIns="0" bIns="0" rtlCol="0" anchor="ctr"/>
          <a:lstStyle/>
          <a:p>
            <a:pPr marL="0" indent="0">
              <a:buNone/>
            </a:pPr>
            <a:r>
              <a:rPr lang="en-US" sz="1050" b="1" dirty="0">
                <a:solidFill>
                  <a:srgbClr val="C8102E"/>
                </a:solidFill>
                <a:latin typeface="Meiryo" pitchFamily="34" charset="0"/>
                <a:ea typeface="Meiryo" pitchFamily="34" charset="-122"/>
                <a:cs typeface="Meiryo" pitchFamily="34" charset="-120"/>
              </a:rPr>
              <a:t>「サイドトーンON」</a:t>
            </a:r>
            <a:endParaRPr lang="en-US" sz="1050" dirty="0"/>
          </a:p>
        </p:txBody>
      </p:sp>
      <p:sp>
        <p:nvSpPr>
          <p:cNvPr id="37" name="Text 35"/>
          <p:cNvSpPr txBox="1"/>
          <p:nvPr/>
        </p:nvSpPr>
        <p:spPr>
          <a:xfrm>
            <a:off x="9966960" y="2907792"/>
            <a:ext cx="1554480" cy="402336"/>
          </a:xfrm>
          <a:prstGeom prst="rect">
            <a:avLst/>
          </a:prstGeom>
          <a:noFill/>
          <a:ln/>
        </p:spPr>
        <p:txBody>
          <a:bodyPr wrap="square" lIns="0" tIns="0" rIns="0" bIns="0" rtlCol="0" anchor="ctr"/>
          <a:lstStyle/>
          <a:p>
            <a:pPr marL="0" indent="0">
              <a:buNone/>
            </a:pPr>
            <a:r>
              <a:rPr lang="en-US" sz="1000" dirty="0">
                <a:solidFill>
                  <a:srgbClr val="1A1A1A"/>
                </a:solidFill>
                <a:latin typeface="Meiryo" pitchFamily="34" charset="0"/>
                <a:ea typeface="Meiryo" pitchFamily="34" charset="-122"/>
                <a:cs typeface="Meiryo" pitchFamily="34" charset="-120"/>
              </a:rPr>
              <a:t>サイドトーンをON</a:t>
            </a:r>
            <a:endParaRPr lang="en-US" sz="1000" dirty="0"/>
          </a:p>
        </p:txBody>
      </p:sp>
      <p:sp>
        <p:nvSpPr>
          <p:cNvPr id="38" name="Text 36"/>
          <p:cNvSpPr txBox="1"/>
          <p:nvPr/>
        </p:nvSpPr>
        <p:spPr>
          <a:xfrm>
            <a:off x="8229600" y="3310128"/>
            <a:ext cx="1737360" cy="402336"/>
          </a:xfrm>
          <a:prstGeom prst="rect">
            <a:avLst/>
          </a:prstGeom>
          <a:noFill/>
          <a:ln/>
        </p:spPr>
        <p:txBody>
          <a:bodyPr wrap="square" lIns="0" tIns="0" rIns="0" bIns="0" rtlCol="0" anchor="ctr"/>
          <a:lstStyle/>
          <a:p>
            <a:pPr marL="0" indent="0">
              <a:buNone/>
            </a:pPr>
            <a:r>
              <a:rPr lang="en-US" sz="1050" b="1" dirty="0">
                <a:solidFill>
                  <a:srgbClr val="C8102E"/>
                </a:solidFill>
                <a:latin typeface="Meiryo" pitchFamily="34" charset="0"/>
                <a:ea typeface="Meiryo" pitchFamily="34" charset="-122"/>
                <a:cs typeface="Meiryo" pitchFamily="34" charset="-120"/>
              </a:rPr>
              <a:t>「サイドトーンOFF」</a:t>
            </a:r>
            <a:endParaRPr lang="en-US" sz="1050" dirty="0"/>
          </a:p>
        </p:txBody>
      </p:sp>
      <p:sp>
        <p:nvSpPr>
          <p:cNvPr id="39" name="Text 37"/>
          <p:cNvSpPr txBox="1"/>
          <p:nvPr/>
        </p:nvSpPr>
        <p:spPr>
          <a:xfrm>
            <a:off x="9966960" y="3310128"/>
            <a:ext cx="1554480" cy="402336"/>
          </a:xfrm>
          <a:prstGeom prst="rect">
            <a:avLst/>
          </a:prstGeom>
          <a:noFill/>
          <a:ln/>
        </p:spPr>
        <p:txBody>
          <a:bodyPr wrap="square" lIns="0" tIns="0" rIns="0" bIns="0" rtlCol="0" anchor="ctr"/>
          <a:lstStyle/>
          <a:p>
            <a:pPr marL="0" indent="0">
              <a:buNone/>
            </a:pPr>
            <a:r>
              <a:rPr lang="en-US" sz="1000" dirty="0">
                <a:solidFill>
                  <a:srgbClr val="1A1A1A"/>
                </a:solidFill>
                <a:latin typeface="Meiryo" pitchFamily="34" charset="0"/>
                <a:ea typeface="Meiryo" pitchFamily="34" charset="-122"/>
                <a:cs typeface="Meiryo" pitchFamily="34" charset="-120"/>
              </a:rPr>
              <a:t>サイドトーンをOFF</a:t>
            </a:r>
            <a:endParaRPr lang="en-US" sz="1000" dirty="0"/>
          </a:p>
        </p:txBody>
      </p:sp>
      <p:sp>
        <p:nvSpPr>
          <p:cNvPr id="40" name="Shape 38"/>
          <p:cNvSpPr/>
          <p:nvPr/>
        </p:nvSpPr>
        <p:spPr>
          <a:xfrm>
            <a:off x="8138160" y="3712464"/>
            <a:ext cx="3383280" cy="402336"/>
          </a:xfrm>
          <a:prstGeom prst="rect">
            <a:avLst/>
          </a:prstGeom>
          <a:solidFill>
            <a:srgbClr val="F3F3F3"/>
          </a:solidFill>
          <a:ln w="12700">
            <a:solidFill>
              <a:srgbClr val="F3F3F3"/>
            </a:solidFill>
            <a:prstDash val="solid"/>
          </a:ln>
        </p:spPr>
        <p:txBody>
          <a:bodyPr/>
          <a:lstStyle/>
          <a:p>
            <a:endParaRPr lang="ja-JP" altLang="en-US"/>
          </a:p>
        </p:txBody>
      </p:sp>
      <p:sp>
        <p:nvSpPr>
          <p:cNvPr id="41" name="Text 39"/>
          <p:cNvSpPr txBox="1"/>
          <p:nvPr/>
        </p:nvSpPr>
        <p:spPr>
          <a:xfrm>
            <a:off x="8229600" y="3712464"/>
            <a:ext cx="1737360" cy="402336"/>
          </a:xfrm>
          <a:prstGeom prst="rect">
            <a:avLst/>
          </a:prstGeom>
          <a:noFill/>
          <a:ln/>
        </p:spPr>
        <p:txBody>
          <a:bodyPr wrap="square" lIns="0" tIns="0" rIns="0" bIns="0" rtlCol="0" anchor="ctr"/>
          <a:lstStyle/>
          <a:p>
            <a:pPr marL="0" indent="0">
              <a:buNone/>
            </a:pPr>
            <a:r>
              <a:rPr lang="en-US" sz="1050" b="1" dirty="0">
                <a:solidFill>
                  <a:srgbClr val="C8102E"/>
                </a:solidFill>
                <a:latin typeface="Meiryo" pitchFamily="34" charset="0"/>
                <a:ea typeface="Meiryo" pitchFamily="34" charset="-122"/>
                <a:cs typeface="Meiryo" pitchFamily="34" charset="-120"/>
              </a:rPr>
              <a:t>「マイクオフ」</a:t>
            </a:r>
            <a:endParaRPr lang="en-US" sz="1050" dirty="0"/>
          </a:p>
        </p:txBody>
      </p:sp>
      <p:sp>
        <p:nvSpPr>
          <p:cNvPr id="42" name="Text 40"/>
          <p:cNvSpPr txBox="1"/>
          <p:nvPr/>
        </p:nvSpPr>
        <p:spPr>
          <a:xfrm>
            <a:off x="9966960" y="3712464"/>
            <a:ext cx="1554480" cy="402336"/>
          </a:xfrm>
          <a:prstGeom prst="rect">
            <a:avLst/>
          </a:prstGeom>
          <a:noFill/>
          <a:ln/>
        </p:spPr>
        <p:txBody>
          <a:bodyPr wrap="square" lIns="0" tIns="0" rIns="0" bIns="0" rtlCol="0" anchor="ctr"/>
          <a:lstStyle/>
          <a:p>
            <a:pPr marL="0" indent="0">
              <a:buNone/>
            </a:pPr>
            <a:r>
              <a:rPr lang="en-US" sz="1000" dirty="0">
                <a:solidFill>
                  <a:srgbClr val="1A1A1A"/>
                </a:solidFill>
                <a:latin typeface="Meiryo" pitchFamily="34" charset="0"/>
                <a:ea typeface="Meiryo" pitchFamily="34" charset="-122"/>
                <a:cs typeface="Meiryo" pitchFamily="34" charset="-120"/>
              </a:rPr>
              <a:t>マイクをミュート</a:t>
            </a:r>
            <a:endParaRPr lang="en-US" sz="1000" dirty="0"/>
          </a:p>
        </p:txBody>
      </p:sp>
      <p:sp>
        <p:nvSpPr>
          <p:cNvPr id="43" name="Text 41"/>
          <p:cNvSpPr txBox="1"/>
          <p:nvPr/>
        </p:nvSpPr>
        <p:spPr>
          <a:xfrm>
            <a:off x="8229600" y="4114800"/>
            <a:ext cx="1737360" cy="402336"/>
          </a:xfrm>
          <a:prstGeom prst="rect">
            <a:avLst/>
          </a:prstGeom>
          <a:noFill/>
          <a:ln/>
        </p:spPr>
        <p:txBody>
          <a:bodyPr wrap="square" lIns="0" tIns="0" rIns="0" bIns="0" rtlCol="0" anchor="ctr"/>
          <a:lstStyle/>
          <a:p>
            <a:pPr marL="0" indent="0">
              <a:buNone/>
            </a:pPr>
            <a:r>
              <a:rPr lang="en-US" sz="1050" b="1" dirty="0">
                <a:solidFill>
                  <a:srgbClr val="C8102E"/>
                </a:solidFill>
                <a:latin typeface="Meiryo" pitchFamily="34" charset="0"/>
                <a:ea typeface="Meiryo" pitchFamily="34" charset="-122"/>
                <a:cs typeface="Meiryo" pitchFamily="34" charset="-120"/>
              </a:rPr>
              <a:t>「マイクオン」</a:t>
            </a:r>
            <a:endParaRPr lang="en-US" sz="1050" dirty="0"/>
          </a:p>
        </p:txBody>
      </p:sp>
      <p:sp>
        <p:nvSpPr>
          <p:cNvPr id="44" name="Text 42"/>
          <p:cNvSpPr txBox="1"/>
          <p:nvPr/>
        </p:nvSpPr>
        <p:spPr>
          <a:xfrm>
            <a:off x="9966960" y="4114800"/>
            <a:ext cx="1554480" cy="402336"/>
          </a:xfrm>
          <a:prstGeom prst="rect">
            <a:avLst/>
          </a:prstGeom>
          <a:noFill/>
          <a:ln/>
        </p:spPr>
        <p:txBody>
          <a:bodyPr wrap="square" lIns="0" tIns="0" rIns="0" bIns="0" rtlCol="0" anchor="ctr"/>
          <a:lstStyle/>
          <a:p>
            <a:pPr marL="0" indent="0">
              <a:buNone/>
            </a:pPr>
            <a:r>
              <a:rPr lang="en-US" sz="1000" dirty="0">
                <a:solidFill>
                  <a:srgbClr val="1A1A1A"/>
                </a:solidFill>
                <a:latin typeface="Meiryo" pitchFamily="34" charset="0"/>
                <a:ea typeface="Meiryo" pitchFamily="34" charset="-122"/>
                <a:cs typeface="Meiryo" pitchFamily="34" charset="-120"/>
              </a:rPr>
              <a:t>ミュートを解除</a:t>
            </a:r>
            <a:endParaRPr lang="en-US" sz="1000" dirty="0"/>
          </a:p>
        </p:txBody>
      </p:sp>
      <p:sp>
        <p:nvSpPr>
          <p:cNvPr id="45" name="Shape 43"/>
          <p:cNvSpPr/>
          <p:nvPr/>
        </p:nvSpPr>
        <p:spPr>
          <a:xfrm>
            <a:off x="8138160" y="4517136"/>
            <a:ext cx="3383280" cy="402336"/>
          </a:xfrm>
          <a:prstGeom prst="rect">
            <a:avLst/>
          </a:prstGeom>
          <a:solidFill>
            <a:srgbClr val="F3F3F3"/>
          </a:solidFill>
          <a:ln w="12700">
            <a:solidFill>
              <a:srgbClr val="F3F3F3"/>
            </a:solidFill>
            <a:prstDash val="solid"/>
          </a:ln>
        </p:spPr>
        <p:txBody>
          <a:bodyPr/>
          <a:lstStyle/>
          <a:p>
            <a:endParaRPr lang="ja-JP" altLang="en-US"/>
          </a:p>
        </p:txBody>
      </p:sp>
      <p:sp>
        <p:nvSpPr>
          <p:cNvPr id="46" name="Text 44"/>
          <p:cNvSpPr txBox="1"/>
          <p:nvPr/>
        </p:nvSpPr>
        <p:spPr>
          <a:xfrm>
            <a:off x="8229600" y="4517136"/>
            <a:ext cx="1737360" cy="402336"/>
          </a:xfrm>
          <a:prstGeom prst="rect">
            <a:avLst/>
          </a:prstGeom>
          <a:noFill/>
          <a:ln/>
        </p:spPr>
        <p:txBody>
          <a:bodyPr wrap="square" lIns="0" tIns="0" rIns="0" bIns="0" rtlCol="0" anchor="ctr"/>
          <a:lstStyle/>
          <a:p>
            <a:pPr marL="0" indent="0">
              <a:buNone/>
            </a:pPr>
            <a:r>
              <a:rPr lang="en-US" sz="1050" b="1" dirty="0">
                <a:solidFill>
                  <a:srgbClr val="C8102E"/>
                </a:solidFill>
                <a:latin typeface="Meiryo" pitchFamily="34" charset="0"/>
                <a:ea typeface="Meiryo" pitchFamily="34" charset="-122"/>
                <a:cs typeface="Meiryo" pitchFamily="34" charset="-120"/>
              </a:rPr>
              <a:t>「はい、出ます」</a:t>
            </a:r>
            <a:endParaRPr lang="en-US" sz="1050" dirty="0"/>
          </a:p>
        </p:txBody>
      </p:sp>
      <p:sp>
        <p:nvSpPr>
          <p:cNvPr id="47" name="Text 45"/>
          <p:cNvSpPr txBox="1"/>
          <p:nvPr/>
        </p:nvSpPr>
        <p:spPr>
          <a:xfrm>
            <a:off x="9966960" y="4517136"/>
            <a:ext cx="1554480" cy="402336"/>
          </a:xfrm>
          <a:prstGeom prst="rect">
            <a:avLst/>
          </a:prstGeom>
          <a:noFill/>
          <a:ln/>
        </p:spPr>
        <p:txBody>
          <a:bodyPr wrap="square" lIns="0" tIns="0" rIns="0" bIns="0" rtlCol="0" anchor="ctr"/>
          <a:lstStyle/>
          <a:p>
            <a:pPr marL="0" indent="0">
              <a:buNone/>
            </a:pPr>
            <a:r>
              <a:rPr lang="en-US" sz="1000" dirty="0">
                <a:solidFill>
                  <a:srgbClr val="1A1A1A"/>
                </a:solidFill>
                <a:latin typeface="Meiryo" pitchFamily="34" charset="0"/>
                <a:ea typeface="Meiryo" pitchFamily="34" charset="-122"/>
                <a:cs typeface="Meiryo" pitchFamily="34" charset="-120"/>
              </a:rPr>
              <a:t>着信に応答 ※</a:t>
            </a:r>
            <a:endParaRPr lang="en-US" sz="1000" dirty="0"/>
          </a:p>
        </p:txBody>
      </p:sp>
      <p:sp>
        <p:nvSpPr>
          <p:cNvPr id="48" name="Text 46"/>
          <p:cNvSpPr txBox="1"/>
          <p:nvPr/>
        </p:nvSpPr>
        <p:spPr>
          <a:xfrm>
            <a:off x="8229600" y="4919472"/>
            <a:ext cx="1737360" cy="402336"/>
          </a:xfrm>
          <a:prstGeom prst="rect">
            <a:avLst/>
          </a:prstGeom>
          <a:noFill/>
          <a:ln/>
        </p:spPr>
        <p:txBody>
          <a:bodyPr wrap="square" lIns="0" tIns="0" rIns="0" bIns="0" rtlCol="0" anchor="ctr"/>
          <a:lstStyle/>
          <a:p>
            <a:pPr marL="0" indent="0">
              <a:buNone/>
            </a:pPr>
            <a:r>
              <a:rPr lang="en-US" sz="1050" b="1" dirty="0">
                <a:solidFill>
                  <a:srgbClr val="C8102E"/>
                </a:solidFill>
                <a:latin typeface="Meiryo" pitchFamily="34" charset="0"/>
                <a:ea typeface="Meiryo" pitchFamily="34" charset="-122"/>
                <a:cs typeface="Meiryo" pitchFamily="34" charset="-120"/>
              </a:rPr>
              <a:t>「いいえ、出ません」</a:t>
            </a:r>
            <a:endParaRPr lang="en-US" sz="1050" dirty="0"/>
          </a:p>
        </p:txBody>
      </p:sp>
      <p:sp>
        <p:nvSpPr>
          <p:cNvPr id="49" name="Text 47"/>
          <p:cNvSpPr txBox="1"/>
          <p:nvPr/>
        </p:nvSpPr>
        <p:spPr>
          <a:xfrm>
            <a:off x="9966960" y="4919472"/>
            <a:ext cx="1554480" cy="402336"/>
          </a:xfrm>
          <a:prstGeom prst="rect">
            <a:avLst/>
          </a:prstGeom>
          <a:noFill/>
          <a:ln/>
        </p:spPr>
        <p:txBody>
          <a:bodyPr wrap="square" lIns="0" tIns="0" rIns="0" bIns="0" rtlCol="0" anchor="ctr"/>
          <a:lstStyle/>
          <a:p>
            <a:pPr marL="0" indent="0">
              <a:buNone/>
            </a:pPr>
            <a:r>
              <a:rPr lang="en-US" sz="1000" dirty="0">
                <a:solidFill>
                  <a:srgbClr val="1A1A1A"/>
                </a:solidFill>
                <a:latin typeface="Meiryo" pitchFamily="34" charset="0"/>
                <a:ea typeface="Meiryo" pitchFamily="34" charset="-122"/>
                <a:cs typeface="Meiryo" pitchFamily="34" charset="-120"/>
              </a:rPr>
              <a:t>着信を拒否 ※</a:t>
            </a:r>
            <a:endParaRPr lang="en-US" sz="1000" dirty="0"/>
          </a:p>
        </p:txBody>
      </p:sp>
      <p:sp>
        <p:nvSpPr>
          <p:cNvPr id="50" name="Text 48"/>
          <p:cNvSpPr txBox="1"/>
          <p:nvPr/>
        </p:nvSpPr>
        <p:spPr>
          <a:xfrm>
            <a:off x="8229600" y="5394960"/>
            <a:ext cx="3291840" cy="685800"/>
          </a:xfrm>
          <a:prstGeom prst="rect">
            <a:avLst/>
          </a:prstGeom>
          <a:noFill/>
          <a:ln/>
        </p:spPr>
        <p:txBody>
          <a:bodyPr wrap="square" lIns="0" tIns="0" rIns="0" bIns="0" rtlCol="0" anchor="t"/>
          <a:lstStyle/>
          <a:p>
            <a:pPr marL="0" indent="0">
              <a:buNone/>
            </a:pPr>
            <a:r>
              <a:rPr lang="en-US" sz="850" dirty="0">
                <a:solidFill>
                  <a:srgbClr val="9A9A9A"/>
                </a:solidFill>
                <a:latin typeface="Meiryo" pitchFamily="34" charset="0"/>
                <a:ea typeface="Meiryo" pitchFamily="34" charset="-122"/>
                <a:cs typeface="Meiryo" pitchFamily="34" charset="-120"/>
              </a:rPr>
              <a:t>※着信中の音声案内の間に発話。iPhone は2回目の案内以降で操作可、Android は動作保証外。</a:t>
            </a:r>
            <a:endParaRPr lang="en-US" sz="850" dirty="0"/>
          </a:p>
          <a:p>
            <a:pPr marL="0" indent="0">
              <a:buNone/>
            </a:pPr>
            <a:r>
              <a:rPr lang="en-US" sz="850" dirty="0">
                <a:solidFill>
                  <a:srgbClr val="9A9A9A"/>
                </a:solidFill>
                <a:latin typeface="Meiryo" pitchFamily="34" charset="0"/>
                <a:ea typeface="Meiryo" pitchFamily="34" charset="-122"/>
                <a:cs typeface="Meiryo" pitchFamily="34" charset="-120"/>
              </a:rPr>
              <a:t>モード切替: 多機能キー＋「−」キーを3秒同時長押し（ノーマル⇄ボイスコマンド）</a:t>
            </a:r>
            <a:endParaRPr lang="en-US" sz="850" dirty="0"/>
          </a:p>
        </p:txBody>
      </p:sp>
      <p:sp>
        <p:nvSpPr>
          <p:cNvPr id="51" name="Text 49"/>
          <p:cNvSpPr txBox="1"/>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9A9A"/>
                </a:solidFill>
                <a:latin typeface="Meiryo" pitchFamily="34" charset="0"/>
                <a:ea typeface="Meiryo" pitchFamily="34" charset="-122"/>
                <a:cs typeface="Meiryo" pitchFamily="34" charset="-120"/>
              </a:rPr>
              <a:t>VEXA vs 骨伝導ヘッドセット 比較資料  |  幹開発株式会社</a:t>
            </a:r>
            <a:endParaRPr lang="en-US" sz="900" dirty="0"/>
          </a:p>
        </p:txBody>
      </p:sp>
      <p:sp>
        <p:nvSpPr>
          <p:cNvPr id="52" name="Text 50"/>
          <p:cNvSpPr txBox="1"/>
          <p:nvPr/>
        </p:nvSpPr>
        <p:spPr>
          <a:xfrm>
            <a:off x="11155680" y="6446520"/>
            <a:ext cx="457200" cy="274320"/>
          </a:xfrm>
          <a:prstGeom prst="rect">
            <a:avLst/>
          </a:prstGeom>
          <a:noFill/>
          <a:ln/>
        </p:spPr>
        <p:txBody>
          <a:bodyPr wrap="square" lIns="0" tIns="0" rIns="0" bIns="0" rtlCol="0" anchor="ctr"/>
          <a:lstStyle/>
          <a:p>
            <a:pPr marL="0" indent="0" algn="r">
              <a:buNone/>
            </a:pPr>
            <a:r>
              <a:rPr lang="en-US" sz="900" dirty="0">
                <a:solidFill>
                  <a:srgbClr val="9A9A9A"/>
                </a:solidFill>
                <a:latin typeface="Meiryo" pitchFamily="34" charset="0"/>
                <a:ea typeface="Meiryo" pitchFamily="34" charset="-122"/>
                <a:cs typeface="Meiryo" pitchFamily="34" charset="-120"/>
              </a:rPr>
              <a:t>14</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1A1A1A"/>
                </a:solidFill>
                <a:latin typeface="Meiryo" pitchFamily="34" charset="0"/>
                <a:ea typeface="Meiryo" pitchFamily="34" charset="-122"/>
                <a:cs typeface="Meiryo" pitchFamily="34" charset="-120"/>
              </a:rPr>
              <a:t>サイドトーン ― 自分の声が、自然に耳に返ってくる</a:t>
            </a:r>
            <a:endParaRPr lang="en-US" sz="3000" dirty="0"/>
          </a:p>
        </p:txBody>
      </p:sp>
      <p:sp>
        <p:nvSpPr>
          <p:cNvPr id="3" name="Text 1"/>
          <p:cNvSpPr txBox="1"/>
          <p:nvPr/>
        </p:nvSpPr>
        <p:spPr>
          <a:xfrm>
            <a:off x="548640" y="1005840"/>
            <a:ext cx="11064240" cy="365760"/>
          </a:xfrm>
          <a:prstGeom prst="rect">
            <a:avLst/>
          </a:prstGeom>
          <a:noFill/>
          <a:ln/>
        </p:spPr>
        <p:txBody>
          <a:bodyPr wrap="square" lIns="0" tIns="0" rIns="0" bIns="0" rtlCol="0" anchor="ctr"/>
          <a:lstStyle/>
          <a:p>
            <a:pPr marL="0" indent="0">
              <a:buNone/>
            </a:pPr>
            <a:r>
              <a:rPr lang="en-US" sz="1400" dirty="0">
                <a:solidFill>
                  <a:srgbClr val="5A5A5A"/>
                </a:solidFill>
                <a:latin typeface="Meiryo" pitchFamily="34" charset="0"/>
                <a:ea typeface="Meiryo" pitchFamily="34" charset="-122"/>
                <a:cs typeface="Meiryo" pitchFamily="34" charset="-120"/>
              </a:rPr>
              <a:t>耳を塞がないヘッドセットでも「自分の声が聞こえる」から、無意識に大声にならず疲れません</a:t>
            </a:r>
            <a:endParaRPr lang="en-US" sz="1400" dirty="0"/>
          </a:p>
        </p:txBody>
      </p:sp>
      <p:sp>
        <p:nvSpPr>
          <p:cNvPr id="4" name="Shape 2"/>
          <p:cNvSpPr/>
          <p:nvPr/>
        </p:nvSpPr>
        <p:spPr>
          <a:xfrm>
            <a:off x="9784080" y="384048"/>
            <a:ext cx="1828800" cy="310896"/>
          </a:xfrm>
          <a:prstGeom prst="roundRect">
            <a:avLst>
              <a:gd name="adj" fmla="val 50000"/>
            </a:avLst>
          </a:prstGeom>
          <a:solidFill>
            <a:srgbClr val="C8102E"/>
          </a:solidFill>
          <a:ln w="12700">
            <a:solidFill>
              <a:srgbClr val="C8102E"/>
            </a:solidFill>
            <a:prstDash val="solid"/>
          </a:ln>
        </p:spPr>
        <p:txBody>
          <a:bodyPr/>
          <a:lstStyle/>
          <a:p>
            <a:endParaRPr lang="ja-JP" altLang="en-US"/>
          </a:p>
        </p:txBody>
      </p:sp>
      <p:sp>
        <p:nvSpPr>
          <p:cNvPr id="5" name="Text 3"/>
          <p:cNvSpPr txBox="1"/>
          <p:nvPr/>
        </p:nvSpPr>
        <p:spPr>
          <a:xfrm>
            <a:off x="9784080" y="384048"/>
            <a:ext cx="1828800" cy="310896"/>
          </a:xfrm>
          <a:prstGeom prst="rect">
            <a:avLst/>
          </a:prstGeom>
          <a:noFill/>
          <a:ln/>
        </p:spPr>
        <p:txBody>
          <a:bodyPr wrap="square" lIns="0" tIns="0" rIns="0" bIns="0" rtlCol="0" anchor="ctr"/>
          <a:lstStyle/>
          <a:p>
            <a:pPr marL="0" indent="0" algn="ctr">
              <a:buNone/>
            </a:pPr>
            <a:r>
              <a:rPr lang="en-US" sz="950" b="1" dirty="0">
                <a:solidFill>
                  <a:srgbClr val="FFFFFF"/>
                </a:solidFill>
                <a:latin typeface="Meiryo" pitchFamily="34" charset="0"/>
                <a:ea typeface="Meiryo" pitchFamily="34" charset="-122"/>
                <a:cs typeface="Meiryo" pitchFamily="34" charset="-120"/>
              </a:rPr>
              <a:t>VEXA 独自の機能</a:t>
            </a:r>
            <a:endParaRPr lang="en-US" sz="950" dirty="0"/>
          </a:p>
        </p:txBody>
      </p:sp>
      <p:sp>
        <p:nvSpPr>
          <p:cNvPr id="6" name="Shape 4"/>
          <p:cNvSpPr/>
          <p:nvPr/>
        </p:nvSpPr>
        <p:spPr>
          <a:xfrm>
            <a:off x="822960" y="2011680"/>
            <a:ext cx="640080" cy="640080"/>
          </a:xfrm>
          <a:prstGeom prst="ellipse">
            <a:avLst/>
          </a:prstGeom>
          <a:solidFill>
            <a:srgbClr val="1A1A1A"/>
          </a:solidFill>
          <a:ln w="12700">
            <a:solidFill>
              <a:srgbClr val="1A1A1A"/>
            </a:solidFill>
            <a:prstDash val="solid"/>
          </a:ln>
        </p:spPr>
        <p:txBody>
          <a:bodyPr/>
          <a:lstStyle/>
          <a:p>
            <a:endParaRPr lang="ja-JP" altLang="en-US"/>
          </a:p>
        </p:txBody>
      </p:sp>
      <p:sp>
        <p:nvSpPr>
          <p:cNvPr id="7" name="Shape 5"/>
          <p:cNvSpPr/>
          <p:nvPr/>
        </p:nvSpPr>
        <p:spPr>
          <a:xfrm>
            <a:off x="594360" y="2697480"/>
            <a:ext cx="1097280" cy="822960"/>
          </a:xfrm>
          <a:prstGeom prst="roundRect">
            <a:avLst>
              <a:gd name="adj" fmla="val 33333"/>
            </a:avLst>
          </a:prstGeom>
          <a:solidFill>
            <a:srgbClr val="1A1A1A"/>
          </a:solidFill>
          <a:ln w="12700">
            <a:solidFill>
              <a:srgbClr val="1A1A1A"/>
            </a:solidFill>
            <a:prstDash val="solid"/>
          </a:ln>
        </p:spPr>
        <p:txBody>
          <a:bodyPr/>
          <a:lstStyle/>
          <a:p>
            <a:endParaRPr lang="ja-JP" altLang="en-US"/>
          </a:p>
        </p:txBody>
      </p:sp>
      <p:sp>
        <p:nvSpPr>
          <p:cNvPr id="8" name="Text 6"/>
          <p:cNvSpPr txBox="1"/>
          <p:nvPr/>
        </p:nvSpPr>
        <p:spPr>
          <a:xfrm>
            <a:off x="457200" y="3566160"/>
            <a:ext cx="1371600" cy="274320"/>
          </a:xfrm>
          <a:prstGeom prst="rect">
            <a:avLst/>
          </a:prstGeom>
          <a:noFill/>
          <a:ln/>
        </p:spPr>
        <p:txBody>
          <a:bodyPr wrap="square" lIns="0" tIns="0" rIns="0" bIns="0" rtlCol="0" anchor="ctr"/>
          <a:lstStyle/>
          <a:p>
            <a:pPr marL="0" indent="0" algn="ctr">
              <a:buNone/>
            </a:pPr>
            <a:r>
              <a:rPr lang="en-US" sz="1000" dirty="0">
                <a:solidFill>
                  <a:srgbClr val="5A5A5A"/>
                </a:solidFill>
                <a:latin typeface="Meiryo" pitchFamily="34" charset="0"/>
                <a:ea typeface="Meiryo" pitchFamily="34" charset="-122"/>
                <a:cs typeface="Meiryo" pitchFamily="34" charset="-120"/>
              </a:rPr>
              <a:t>自分</a:t>
            </a:r>
            <a:endParaRPr lang="en-US" sz="1000" dirty="0"/>
          </a:p>
        </p:txBody>
      </p:sp>
      <p:sp>
        <p:nvSpPr>
          <p:cNvPr id="9" name="Text 7"/>
          <p:cNvSpPr txBox="1"/>
          <p:nvPr/>
        </p:nvSpPr>
        <p:spPr>
          <a:xfrm>
            <a:off x="1783080" y="2194560"/>
            <a:ext cx="1097280" cy="274320"/>
          </a:xfrm>
          <a:prstGeom prst="rect">
            <a:avLst/>
          </a:prstGeom>
          <a:noFill/>
          <a:ln/>
        </p:spPr>
        <p:txBody>
          <a:bodyPr wrap="square" lIns="0" tIns="0" rIns="0" bIns="0" rtlCol="0" anchor="ctr"/>
          <a:lstStyle/>
          <a:p>
            <a:pPr marL="0" indent="0" algn="ctr">
              <a:buNone/>
            </a:pPr>
            <a:r>
              <a:rPr lang="en-US" sz="1000" dirty="0">
                <a:solidFill>
                  <a:srgbClr val="5A5A5A"/>
                </a:solidFill>
                <a:latin typeface="Meiryo" pitchFamily="34" charset="0"/>
                <a:ea typeface="Meiryo" pitchFamily="34" charset="-122"/>
                <a:cs typeface="Meiryo" pitchFamily="34" charset="-120"/>
              </a:rPr>
              <a:t>自分の声</a:t>
            </a:r>
            <a:endParaRPr lang="en-US" sz="1000" dirty="0"/>
          </a:p>
        </p:txBody>
      </p:sp>
      <p:sp>
        <p:nvSpPr>
          <p:cNvPr id="10" name="Shape 8"/>
          <p:cNvSpPr/>
          <p:nvPr/>
        </p:nvSpPr>
        <p:spPr>
          <a:xfrm>
            <a:off x="1828800" y="2468880"/>
            <a:ext cx="1005840" cy="365760"/>
          </a:xfrm>
          <a:prstGeom prst="rightArrow">
            <a:avLst/>
          </a:prstGeom>
          <a:solidFill>
            <a:srgbClr val="D9D9D9"/>
          </a:solidFill>
          <a:ln w="12700">
            <a:solidFill>
              <a:srgbClr val="D9D9D9"/>
            </a:solidFill>
            <a:prstDash val="solid"/>
          </a:ln>
        </p:spPr>
        <p:txBody>
          <a:bodyPr/>
          <a:lstStyle/>
          <a:p>
            <a:endParaRPr lang="ja-JP" altLang="en-US"/>
          </a:p>
        </p:txBody>
      </p:sp>
      <p:sp>
        <p:nvSpPr>
          <p:cNvPr id="11" name="Shape 9"/>
          <p:cNvSpPr/>
          <p:nvPr/>
        </p:nvSpPr>
        <p:spPr>
          <a:xfrm>
            <a:off x="2971800" y="2057400"/>
            <a:ext cx="1737360" cy="1188720"/>
          </a:xfrm>
          <a:prstGeom prst="roundRect">
            <a:avLst>
              <a:gd name="adj" fmla="val 11538"/>
            </a:avLst>
          </a:prstGeom>
          <a:solidFill>
            <a:srgbClr val="C8102E"/>
          </a:solidFill>
          <a:ln w="12700">
            <a:solidFill>
              <a:srgbClr val="C8102E"/>
            </a:solidFill>
            <a:prstDash val="solid"/>
          </a:ln>
        </p:spPr>
        <p:txBody>
          <a:bodyPr/>
          <a:lstStyle/>
          <a:p>
            <a:endParaRPr lang="ja-JP" altLang="en-US"/>
          </a:p>
        </p:txBody>
      </p:sp>
      <p:sp>
        <p:nvSpPr>
          <p:cNvPr id="12" name="Text 10"/>
          <p:cNvSpPr txBox="1"/>
          <p:nvPr/>
        </p:nvSpPr>
        <p:spPr>
          <a:xfrm>
            <a:off x="2971800" y="2057400"/>
            <a:ext cx="1737360" cy="118872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VEXA</a:t>
            </a:r>
            <a:endParaRPr lang="en-US" sz="1600" dirty="0"/>
          </a:p>
          <a:p>
            <a:pPr marL="0" indent="0" algn="ctr">
              <a:buNone/>
            </a:pPr>
            <a:r>
              <a:rPr lang="en-US" sz="950" dirty="0">
                <a:solidFill>
                  <a:srgbClr val="FFFFFF"/>
                </a:solidFill>
                <a:latin typeface="Meiryo" pitchFamily="34" charset="0"/>
                <a:ea typeface="Meiryo" pitchFamily="34" charset="-122"/>
                <a:cs typeface="Meiryo" pitchFamily="34" charset="-120"/>
              </a:rPr>
              <a:t>マイクで拾った声を</a:t>
            </a:r>
            <a:endParaRPr lang="en-US" sz="1600" dirty="0"/>
          </a:p>
          <a:p>
            <a:pPr marL="0" indent="0" algn="ctr">
              <a:buNone/>
            </a:pPr>
            <a:r>
              <a:rPr lang="en-US" sz="950" dirty="0">
                <a:solidFill>
                  <a:srgbClr val="FFFFFF"/>
                </a:solidFill>
                <a:latin typeface="Meiryo" pitchFamily="34" charset="0"/>
                <a:ea typeface="Meiryo" pitchFamily="34" charset="-122"/>
                <a:cs typeface="Meiryo" pitchFamily="34" charset="-120"/>
              </a:rPr>
              <a:t>2方向へ</a:t>
            </a:r>
            <a:endParaRPr lang="en-US" sz="1600" dirty="0"/>
          </a:p>
        </p:txBody>
      </p:sp>
      <p:sp>
        <p:nvSpPr>
          <p:cNvPr id="13" name="Shape 11"/>
          <p:cNvSpPr/>
          <p:nvPr/>
        </p:nvSpPr>
        <p:spPr>
          <a:xfrm>
            <a:off x="4846320" y="2103120"/>
            <a:ext cx="822960" cy="347472"/>
          </a:xfrm>
          <a:prstGeom prst="rightArrow">
            <a:avLst/>
          </a:prstGeom>
          <a:solidFill>
            <a:srgbClr val="D9D9D9"/>
          </a:solidFill>
          <a:ln w="12700">
            <a:solidFill>
              <a:srgbClr val="D9D9D9"/>
            </a:solidFill>
            <a:prstDash val="solid"/>
          </a:ln>
        </p:spPr>
        <p:txBody>
          <a:bodyPr/>
          <a:lstStyle/>
          <a:p>
            <a:endParaRPr lang="ja-JP" altLang="en-US"/>
          </a:p>
        </p:txBody>
      </p:sp>
      <p:sp>
        <p:nvSpPr>
          <p:cNvPr id="14" name="Shape 12"/>
          <p:cNvSpPr/>
          <p:nvPr/>
        </p:nvSpPr>
        <p:spPr>
          <a:xfrm>
            <a:off x="5806440" y="1920240"/>
            <a:ext cx="1828800" cy="685800"/>
          </a:xfrm>
          <a:prstGeom prst="roundRect">
            <a:avLst>
              <a:gd name="adj" fmla="val 16000"/>
            </a:avLst>
          </a:prstGeom>
          <a:solidFill>
            <a:srgbClr val="F3F3F3"/>
          </a:solidFill>
          <a:ln w="12700">
            <a:solidFill>
              <a:srgbClr val="F3F3F3"/>
            </a:solidFill>
            <a:prstDash val="solid"/>
          </a:ln>
        </p:spPr>
        <p:txBody>
          <a:bodyPr/>
          <a:lstStyle/>
          <a:p>
            <a:endParaRPr lang="ja-JP" altLang="en-US"/>
          </a:p>
        </p:txBody>
      </p:sp>
      <p:sp>
        <p:nvSpPr>
          <p:cNvPr id="15" name="Text 13"/>
          <p:cNvSpPr txBox="1"/>
          <p:nvPr/>
        </p:nvSpPr>
        <p:spPr>
          <a:xfrm>
            <a:off x="5806440" y="1920240"/>
            <a:ext cx="1828800" cy="685800"/>
          </a:xfrm>
          <a:prstGeom prst="rect">
            <a:avLst/>
          </a:prstGeom>
          <a:noFill/>
          <a:ln/>
        </p:spPr>
        <p:txBody>
          <a:bodyPr wrap="square" lIns="0" tIns="0" rIns="0" bIns="0" rtlCol="0" anchor="ctr"/>
          <a:lstStyle/>
          <a:p>
            <a:pPr marL="0" indent="0" algn="ctr">
              <a:buNone/>
            </a:pPr>
            <a:r>
              <a:rPr lang="en-US" sz="1050" b="1" dirty="0">
                <a:solidFill>
                  <a:srgbClr val="1A1A1A"/>
                </a:solidFill>
                <a:latin typeface="Meiryo" pitchFamily="34" charset="0"/>
                <a:ea typeface="Meiryo" pitchFamily="34" charset="-122"/>
                <a:cs typeface="Meiryo" pitchFamily="34" charset="-120"/>
              </a:rPr>
              <a:t>相手へ送話</a:t>
            </a:r>
            <a:endParaRPr lang="en-US" sz="1050" dirty="0"/>
          </a:p>
          <a:p>
            <a:pPr marL="0" indent="0" algn="ctr">
              <a:buNone/>
            </a:pPr>
            <a:r>
              <a:rPr lang="en-US" sz="900" dirty="0">
                <a:solidFill>
                  <a:srgbClr val="5A5A5A"/>
                </a:solidFill>
                <a:latin typeface="Meiryo" pitchFamily="34" charset="0"/>
                <a:ea typeface="Meiryo" pitchFamily="34" charset="-122"/>
                <a:cs typeface="Meiryo" pitchFamily="34" charset="-120"/>
              </a:rPr>
              <a:t>square／電話</a:t>
            </a:r>
            <a:endParaRPr lang="en-US" sz="1050" dirty="0"/>
          </a:p>
        </p:txBody>
      </p:sp>
      <p:sp>
        <p:nvSpPr>
          <p:cNvPr id="16" name="Shape 14"/>
          <p:cNvSpPr/>
          <p:nvPr/>
        </p:nvSpPr>
        <p:spPr>
          <a:xfrm>
            <a:off x="4846320" y="2834640"/>
            <a:ext cx="822960" cy="347472"/>
          </a:xfrm>
          <a:prstGeom prst="rightArrow">
            <a:avLst/>
          </a:prstGeom>
          <a:solidFill>
            <a:srgbClr val="C8102E"/>
          </a:solidFill>
          <a:ln w="12700">
            <a:solidFill>
              <a:srgbClr val="C8102E"/>
            </a:solidFill>
            <a:prstDash val="solid"/>
          </a:ln>
        </p:spPr>
        <p:txBody>
          <a:bodyPr/>
          <a:lstStyle/>
          <a:p>
            <a:endParaRPr lang="ja-JP" altLang="en-US"/>
          </a:p>
        </p:txBody>
      </p:sp>
      <p:sp>
        <p:nvSpPr>
          <p:cNvPr id="17" name="Shape 15"/>
          <p:cNvSpPr/>
          <p:nvPr/>
        </p:nvSpPr>
        <p:spPr>
          <a:xfrm>
            <a:off x="5806440" y="2651760"/>
            <a:ext cx="1828800" cy="685800"/>
          </a:xfrm>
          <a:prstGeom prst="roundRect">
            <a:avLst>
              <a:gd name="adj" fmla="val 16000"/>
            </a:avLst>
          </a:prstGeom>
          <a:solidFill>
            <a:srgbClr val="FFFFFF"/>
          </a:solidFill>
          <a:ln w="19050">
            <a:solidFill>
              <a:srgbClr val="C8102E"/>
            </a:solidFill>
            <a:prstDash val="solid"/>
          </a:ln>
        </p:spPr>
        <p:txBody>
          <a:bodyPr/>
          <a:lstStyle/>
          <a:p>
            <a:endParaRPr lang="ja-JP" altLang="en-US"/>
          </a:p>
        </p:txBody>
      </p:sp>
      <p:sp>
        <p:nvSpPr>
          <p:cNvPr id="18" name="Text 16"/>
          <p:cNvSpPr txBox="1"/>
          <p:nvPr/>
        </p:nvSpPr>
        <p:spPr>
          <a:xfrm>
            <a:off x="5806440" y="2651760"/>
            <a:ext cx="1828800" cy="685800"/>
          </a:xfrm>
          <a:prstGeom prst="rect">
            <a:avLst/>
          </a:prstGeom>
          <a:noFill/>
          <a:ln/>
        </p:spPr>
        <p:txBody>
          <a:bodyPr wrap="square" lIns="0" tIns="0" rIns="0" bIns="0" rtlCol="0" anchor="ctr"/>
          <a:lstStyle/>
          <a:p>
            <a:pPr marL="0" indent="0" algn="ctr">
              <a:buNone/>
            </a:pPr>
            <a:r>
              <a:rPr lang="en-US" sz="1050" b="1" dirty="0">
                <a:solidFill>
                  <a:srgbClr val="1A1A1A"/>
                </a:solidFill>
                <a:latin typeface="Meiryo" pitchFamily="34" charset="0"/>
                <a:ea typeface="Meiryo" pitchFamily="34" charset="-122"/>
                <a:cs typeface="Meiryo" pitchFamily="34" charset="-120"/>
              </a:rPr>
              <a:t>自分の耳へ戻す</a:t>
            </a:r>
            <a:endParaRPr lang="en-US" sz="1050" dirty="0"/>
          </a:p>
          <a:p>
            <a:pPr marL="0" indent="0" algn="ctr">
              <a:buNone/>
            </a:pPr>
            <a:r>
              <a:rPr lang="en-US" sz="900" dirty="0">
                <a:solidFill>
                  <a:srgbClr val="C8102E"/>
                </a:solidFill>
                <a:latin typeface="Meiryo" pitchFamily="34" charset="0"/>
                <a:ea typeface="Meiryo" pitchFamily="34" charset="-122"/>
                <a:cs typeface="Meiryo" pitchFamily="34" charset="-120"/>
              </a:rPr>
              <a:t>＝サイドトーン（遅延なし）</a:t>
            </a:r>
            <a:endParaRPr lang="en-US" sz="1050" dirty="0"/>
          </a:p>
        </p:txBody>
      </p:sp>
      <p:sp>
        <p:nvSpPr>
          <p:cNvPr id="19" name="Shape 17"/>
          <p:cNvSpPr/>
          <p:nvPr/>
        </p:nvSpPr>
        <p:spPr>
          <a:xfrm>
            <a:off x="548640" y="4343400"/>
            <a:ext cx="2651760" cy="1783080"/>
          </a:xfrm>
          <a:prstGeom prst="roundRect">
            <a:avLst>
              <a:gd name="adj" fmla="val 6154"/>
            </a:avLst>
          </a:prstGeom>
          <a:solidFill>
            <a:srgbClr val="F3F3F3"/>
          </a:solidFill>
          <a:ln w="12700">
            <a:solidFill>
              <a:srgbClr val="F3F3F3"/>
            </a:solidFill>
            <a:prstDash val="solid"/>
          </a:ln>
        </p:spPr>
        <p:txBody>
          <a:bodyPr/>
          <a:lstStyle/>
          <a:p>
            <a:endParaRPr lang="ja-JP" altLang="en-US"/>
          </a:p>
        </p:txBody>
      </p:sp>
      <p:sp>
        <p:nvSpPr>
          <p:cNvPr id="20" name="Text 18"/>
          <p:cNvSpPr txBox="1"/>
          <p:nvPr/>
        </p:nvSpPr>
        <p:spPr>
          <a:xfrm>
            <a:off x="731520" y="4480560"/>
            <a:ext cx="2286000" cy="320040"/>
          </a:xfrm>
          <a:prstGeom prst="rect">
            <a:avLst/>
          </a:prstGeom>
          <a:noFill/>
          <a:ln/>
        </p:spPr>
        <p:txBody>
          <a:bodyPr wrap="square" lIns="0" tIns="0" rIns="0" bIns="0" rtlCol="0" anchor="ctr"/>
          <a:lstStyle/>
          <a:p>
            <a:pPr marL="0" indent="0">
              <a:buNone/>
            </a:pPr>
            <a:r>
              <a:rPr lang="en-US" sz="1300" b="1" dirty="0">
                <a:solidFill>
                  <a:srgbClr val="1A1A1A"/>
                </a:solidFill>
                <a:latin typeface="Meiryo" pitchFamily="34" charset="0"/>
                <a:ea typeface="Meiryo" pitchFamily="34" charset="-122"/>
                <a:cs typeface="Meiryo" pitchFamily="34" charset="-120"/>
              </a:rPr>
              <a:t>大声にならない</a:t>
            </a:r>
            <a:endParaRPr lang="en-US" sz="1300" dirty="0"/>
          </a:p>
        </p:txBody>
      </p:sp>
      <p:sp>
        <p:nvSpPr>
          <p:cNvPr id="21" name="Text 19"/>
          <p:cNvSpPr txBox="1"/>
          <p:nvPr/>
        </p:nvSpPr>
        <p:spPr>
          <a:xfrm>
            <a:off x="731520" y="4846320"/>
            <a:ext cx="2286000" cy="1188720"/>
          </a:xfrm>
          <a:prstGeom prst="rect">
            <a:avLst/>
          </a:prstGeom>
          <a:noFill/>
          <a:ln/>
        </p:spPr>
        <p:txBody>
          <a:bodyPr wrap="square" lIns="0" tIns="0" rIns="0" bIns="0" rtlCol="0" anchor="t"/>
          <a:lstStyle/>
          <a:p>
            <a:pPr marL="0" indent="0">
              <a:buNone/>
            </a:pPr>
            <a:r>
              <a:rPr lang="en-US" sz="1050" dirty="0">
                <a:solidFill>
                  <a:srgbClr val="5A5A5A"/>
                </a:solidFill>
                <a:latin typeface="Meiryo" pitchFamily="34" charset="0"/>
                <a:ea typeface="Meiryo" pitchFamily="34" charset="-122"/>
                <a:cs typeface="Meiryo" pitchFamily="34" charset="-120"/>
              </a:rPr>
              <a:t>自分の声が聞こえないと人は無意識に声を張ります。サイドトーンで適正な声量を保てます。</a:t>
            </a:r>
            <a:endParaRPr lang="en-US" sz="1050" dirty="0"/>
          </a:p>
        </p:txBody>
      </p:sp>
      <p:sp>
        <p:nvSpPr>
          <p:cNvPr id="22" name="Shape 20"/>
          <p:cNvSpPr/>
          <p:nvPr/>
        </p:nvSpPr>
        <p:spPr>
          <a:xfrm>
            <a:off x="3360420" y="4343400"/>
            <a:ext cx="2651760" cy="1783080"/>
          </a:xfrm>
          <a:prstGeom prst="roundRect">
            <a:avLst>
              <a:gd name="adj" fmla="val 6154"/>
            </a:avLst>
          </a:prstGeom>
          <a:solidFill>
            <a:srgbClr val="F3F3F3"/>
          </a:solidFill>
          <a:ln w="12700">
            <a:solidFill>
              <a:srgbClr val="F3F3F3"/>
            </a:solidFill>
            <a:prstDash val="solid"/>
          </a:ln>
        </p:spPr>
        <p:txBody>
          <a:bodyPr/>
          <a:lstStyle/>
          <a:p>
            <a:endParaRPr lang="ja-JP" altLang="en-US"/>
          </a:p>
        </p:txBody>
      </p:sp>
      <p:sp>
        <p:nvSpPr>
          <p:cNvPr id="23" name="Text 21"/>
          <p:cNvSpPr txBox="1"/>
          <p:nvPr/>
        </p:nvSpPr>
        <p:spPr>
          <a:xfrm>
            <a:off x="3543300" y="4480560"/>
            <a:ext cx="2286000" cy="320040"/>
          </a:xfrm>
          <a:prstGeom prst="rect">
            <a:avLst/>
          </a:prstGeom>
          <a:noFill/>
          <a:ln/>
        </p:spPr>
        <p:txBody>
          <a:bodyPr wrap="square" lIns="0" tIns="0" rIns="0" bIns="0" rtlCol="0" anchor="ctr"/>
          <a:lstStyle/>
          <a:p>
            <a:pPr marL="0" indent="0">
              <a:buNone/>
            </a:pPr>
            <a:r>
              <a:rPr lang="en-US" sz="1300" b="1" dirty="0">
                <a:solidFill>
                  <a:srgbClr val="1A1A1A"/>
                </a:solidFill>
                <a:latin typeface="Meiryo" pitchFamily="34" charset="0"/>
                <a:ea typeface="Meiryo" pitchFamily="34" charset="-122"/>
                <a:cs typeface="Meiryo" pitchFamily="34" charset="-120"/>
              </a:rPr>
              <a:t>長時間でも疲れにくい</a:t>
            </a:r>
            <a:endParaRPr lang="en-US" sz="1300" dirty="0"/>
          </a:p>
        </p:txBody>
      </p:sp>
      <p:sp>
        <p:nvSpPr>
          <p:cNvPr id="24" name="Text 22"/>
          <p:cNvSpPr txBox="1"/>
          <p:nvPr/>
        </p:nvSpPr>
        <p:spPr>
          <a:xfrm>
            <a:off x="3543300" y="4846320"/>
            <a:ext cx="2286000" cy="1188720"/>
          </a:xfrm>
          <a:prstGeom prst="rect">
            <a:avLst/>
          </a:prstGeom>
          <a:noFill/>
          <a:ln/>
        </p:spPr>
        <p:txBody>
          <a:bodyPr wrap="square" lIns="0" tIns="0" rIns="0" bIns="0" rtlCol="0" anchor="t"/>
          <a:lstStyle/>
          <a:p>
            <a:pPr marL="0" indent="0">
              <a:buNone/>
            </a:pPr>
            <a:r>
              <a:rPr lang="en-US" sz="1050" dirty="0">
                <a:solidFill>
                  <a:srgbClr val="5A5A5A"/>
                </a:solidFill>
                <a:latin typeface="Meiryo" pitchFamily="34" charset="0"/>
                <a:ea typeface="Meiryo" pitchFamily="34" charset="-122"/>
                <a:cs typeface="Meiryo" pitchFamily="34" charset="-120"/>
              </a:rPr>
              <a:t>声を張り続ける負担がなく、喉と耳の疲れを軽減。一日の業務に向いています。</a:t>
            </a:r>
            <a:endParaRPr lang="en-US" sz="1050" dirty="0"/>
          </a:p>
        </p:txBody>
      </p:sp>
      <p:sp>
        <p:nvSpPr>
          <p:cNvPr id="25" name="Shape 23"/>
          <p:cNvSpPr/>
          <p:nvPr/>
        </p:nvSpPr>
        <p:spPr>
          <a:xfrm>
            <a:off x="6172200" y="4343400"/>
            <a:ext cx="2651760" cy="1783080"/>
          </a:xfrm>
          <a:prstGeom prst="roundRect">
            <a:avLst>
              <a:gd name="adj" fmla="val 6154"/>
            </a:avLst>
          </a:prstGeom>
          <a:solidFill>
            <a:srgbClr val="F3F3F3"/>
          </a:solidFill>
          <a:ln w="12700">
            <a:solidFill>
              <a:srgbClr val="F3F3F3"/>
            </a:solidFill>
            <a:prstDash val="solid"/>
          </a:ln>
        </p:spPr>
        <p:txBody>
          <a:bodyPr/>
          <a:lstStyle/>
          <a:p>
            <a:endParaRPr lang="ja-JP" altLang="en-US"/>
          </a:p>
        </p:txBody>
      </p:sp>
      <p:sp>
        <p:nvSpPr>
          <p:cNvPr id="26" name="Text 24"/>
          <p:cNvSpPr txBox="1"/>
          <p:nvPr/>
        </p:nvSpPr>
        <p:spPr>
          <a:xfrm>
            <a:off x="6355080" y="4480560"/>
            <a:ext cx="2286000" cy="320040"/>
          </a:xfrm>
          <a:prstGeom prst="rect">
            <a:avLst/>
          </a:prstGeom>
          <a:noFill/>
          <a:ln/>
        </p:spPr>
        <p:txBody>
          <a:bodyPr wrap="square" lIns="0" tIns="0" rIns="0" bIns="0" rtlCol="0" anchor="ctr"/>
          <a:lstStyle/>
          <a:p>
            <a:pPr marL="0" indent="0">
              <a:buNone/>
            </a:pPr>
            <a:r>
              <a:rPr lang="en-US" sz="1300" b="1" dirty="0">
                <a:solidFill>
                  <a:srgbClr val="1A1A1A"/>
                </a:solidFill>
                <a:latin typeface="Meiryo" pitchFamily="34" charset="0"/>
                <a:ea typeface="Meiryo" pitchFamily="34" charset="-122"/>
                <a:cs typeface="Meiryo" pitchFamily="34" charset="-120"/>
              </a:rPr>
              <a:t>切り忘れに気づける</a:t>
            </a:r>
            <a:endParaRPr lang="en-US" sz="1300" dirty="0"/>
          </a:p>
        </p:txBody>
      </p:sp>
      <p:sp>
        <p:nvSpPr>
          <p:cNvPr id="27" name="Text 25"/>
          <p:cNvSpPr txBox="1"/>
          <p:nvPr/>
        </p:nvSpPr>
        <p:spPr>
          <a:xfrm>
            <a:off x="6355080" y="4846320"/>
            <a:ext cx="2286000" cy="1188720"/>
          </a:xfrm>
          <a:prstGeom prst="rect">
            <a:avLst/>
          </a:prstGeom>
          <a:noFill/>
          <a:ln/>
        </p:spPr>
        <p:txBody>
          <a:bodyPr wrap="square" lIns="0" tIns="0" rIns="0" bIns="0" rtlCol="0" anchor="t"/>
          <a:lstStyle/>
          <a:p>
            <a:pPr marL="0" indent="0">
              <a:buNone/>
            </a:pPr>
            <a:r>
              <a:rPr lang="en-US" sz="1050" dirty="0">
                <a:solidFill>
                  <a:srgbClr val="5A5A5A"/>
                </a:solidFill>
                <a:latin typeface="Meiryo" pitchFamily="34" charset="0"/>
                <a:ea typeface="Meiryo" pitchFamily="34" charset="-122"/>
                <a:cs typeface="Meiryo" pitchFamily="34" charset="-120"/>
              </a:rPr>
              <a:t>自分の声が耳に返っている＝マイクが生きている合図。無線機やマイクの切り忘れ・ミュート忘れの心配が減ります。</a:t>
            </a:r>
            <a:endParaRPr lang="en-US" sz="1050" dirty="0"/>
          </a:p>
        </p:txBody>
      </p:sp>
      <p:sp>
        <p:nvSpPr>
          <p:cNvPr id="28" name="Shape 26"/>
          <p:cNvSpPr/>
          <p:nvPr/>
        </p:nvSpPr>
        <p:spPr>
          <a:xfrm>
            <a:off x="8983980" y="4343400"/>
            <a:ext cx="2651760" cy="1783080"/>
          </a:xfrm>
          <a:prstGeom prst="roundRect">
            <a:avLst>
              <a:gd name="adj" fmla="val 6154"/>
            </a:avLst>
          </a:prstGeom>
          <a:solidFill>
            <a:srgbClr val="F3F3F3"/>
          </a:solidFill>
          <a:ln w="12700">
            <a:solidFill>
              <a:srgbClr val="F3F3F3"/>
            </a:solidFill>
            <a:prstDash val="solid"/>
          </a:ln>
        </p:spPr>
        <p:txBody>
          <a:bodyPr/>
          <a:lstStyle/>
          <a:p>
            <a:endParaRPr lang="ja-JP" altLang="en-US"/>
          </a:p>
        </p:txBody>
      </p:sp>
      <p:sp>
        <p:nvSpPr>
          <p:cNvPr id="29" name="Text 27"/>
          <p:cNvSpPr txBox="1"/>
          <p:nvPr/>
        </p:nvSpPr>
        <p:spPr>
          <a:xfrm>
            <a:off x="9166860" y="4480560"/>
            <a:ext cx="2286000" cy="320040"/>
          </a:xfrm>
          <a:prstGeom prst="rect">
            <a:avLst/>
          </a:prstGeom>
          <a:noFill/>
          <a:ln/>
        </p:spPr>
        <p:txBody>
          <a:bodyPr wrap="square" lIns="0" tIns="0" rIns="0" bIns="0" rtlCol="0" anchor="ctr"/>
          <a:lstStyle/>
          <a:p>
            <a:pPr marL="0" indent="0">
              <a:buNone/>
            </a:pPr>
            <a:r>
              <a:rPr lang="en-US" sz="1300" b="1" dirty="0">
                <a:solidFill>
                  <a:srgbClr val="1A1A1A"/>
                </a:solidFill>
                <a:latin typeface="Meiryo" pitchFamily="34" charset="0"/>
                <a:ea typeface="Meiryo" pitchFamily="34" charset="-122"/>
                <a:cs typeface="Meiryo" pitchFamily="34" charset="-120"/>
              </a:rPr>
              <a:t>声で ON／OFF</a:t>
            </a:r>
            <a:endParaRPr lang="en-US" sz="1300" dirty="0"/>
          </a:p>
        </p:txBody>
      </p:sp>
      <p:sp>
        <p:nvSpPr>
          <p:cNvPr id="30" name="Text 28"/>
          <p:cNvSpPr txBox="1"/>
          <p:nvPr/>
        </p:nvSpPr>
        <p:spPr>
          <a:xfrm>
            <a:off x="9166860" y="4846320"/>
            <a:ext cx="2286000" cy="1188720"/>
          </a:xfrm>
          <a:prstGeom prst="rect">
            <a:avLst/>
          </a:prstGeom>
          <a:noFill/>
          <a:ln/>
        </p:spPr>
        <p:txBody>
          <a:bodyPr wrap="square" lIns="0" tIns="0" rIns="0" bIns="0" rtlCol="0" anchor="t"/>
          <a:lstStyle/>
          <a:p>
            <a:pPr marL="0" indent="0">
              <a:buNone/>
            </a:pPr>
            <a:r>
              <a:rPr lang="en-US" sz="1050" dirty="0">
                <a:solidFill>
                  <a:srgbClr val="5A5A5A"/>
                </a:solidFill>
                <a:latin typeface="Meiryo" pitchFamily="34" charset="0"/>
                <a:ea typeface="Meiryo" pitchFamily="34" charset="-122"/>
                <a:cs typeface="Meiryo" pitchFamily="34" charset="-120"/>
              </a:rPr>
              <a:t>「サイドトーンON／OFF」のボイスコマンドで切り替えられます。Bluetooth 経由でも遅延なく本体内で処理します。</a:t>
            </a:r>
            <a:endParaRPr lang="en-US" sz="1050" dirty="0"/>
          </a:p>
        </p:txBody>
      </p:sp>
      <p:sp>
        <p:nvSpPr>
          <p:cNvPr id="31" name="Text 29"/>
          <p:cNvSpPr txBox="1"/>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9A9A"/>
                </a:solidFill>
                <a:latin typeface="Meiryo" pitchFamily="34" charset="0"/>
                <a:ea typeface="Meiryo" pitchFamily="34" charset="-122"/>
                <a:cs typeface="Meiryo" pitchFamily="34" charset="-120"/>
              </a:rPr>
              <a:t>VEXA vs 骨伝導ヘッドセット 比較資料  |  幹開発株式会社</a:t>
            </a:r>
            <a:endParaRPr lang="en-US" sz="900" dirty="0"/>
          </a:p>
        </p:txBody>
      </p:sp>
      <p:sp>
        <p:nvSpPr>
          <p:cNvPr id="32" name="Text 30"/>
          <p:cNvSpPr txBox="1"/>
          <p:nvPr/>
        </p:nvSpPr>
        <p:spPr>
          <a:xfrm>
            <a:off x="11155680" y="6446520"/>
            <a:ext cx="457200" cy="274320"/>
          </a:xfrm>
          <a:prstGeom prst="rect">
            <a:avLst/>
          </a:prstGeom>
          <a:noFill/>
          <a:ln/>
        </p:spPr>
        <p:txBody>
          <a:bodyPr wrap="square" lIns="0" tIns="0" rIns="0" bIns="0" rtlCol="0" anchor="ctr"/>
          <a:lstStyle/>
          <a:p>
            <a:pPr marL="0" indent="0" algn="r">
              <a:buNone/>
            </a:pPr>
            <a:r>
              <a:rPr lang="en-US" sz="900" dirty="0">
                <a:solidFill>
                  <a:srgbClr val="9A9A9A"/>
                </a:solidFill>
                <a:latin typeface="Meiryo" pitchFamily="34" charset="0"/>
                <a:ea typeface="Meiryo" pitchFamily="34" charset="-122"/>
                <a:cs typeface="Meiryo" pitchFamily="34" charset="-120"/>
              </a:rPr>
              <a:t>15</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1A1A1A"/>
                </a:solidFill>
                <a:latin typeface="Meiryo" pitchFamily="34" charset="0"/>
                <a:ea typeface="Meiryo" pitchFamily="34" charset="-122"/>
                <a:cs typeface="Meiryo" pitchFamily="34" charset="-120"/>
              </a:rPr>
              <a:t>業務用だから ― 「うっかり」を防ぐ操作設計</a:t>
            </a:r>
            <a:endParaRPr lang="en-US" sz="3000" dirty="0"/>
          </a:p>
        </p:txBody>
      </p:sp>
      <p:sp>
        <p:nvSpPr>
          <p:cNvPr id="3" name="Text 1"/>
          <p:cNvSpPr txBox="1"/>
          <p:nvPr/>
        </p:nvSpPr>
        <p:spPr>
          <a:xfrm>
            <a:off x="548640" y="1005840"/>
            <a:ext cx="11064240" cy="365760"/>
          </a:xfrm>
          <a:prstGeom prst="rect">
            <a:avLst/>
          </a:prstGeom>
          <a:noFill/>
          <a:ln/>
        </p:spPr>
        <p:txBody>
          <a:bodyPr wrap="square" lIns="0" tIns="0" rIns="0" bIns="0" rtlCol="0" anchor="ctr"/>
          <a:lstStyle/>
          <a:p>
            <a:pPr marL="0" indent="0">
              <a:buNone/>
            </a:pPr>
            <a:r>
              <a:rPr lang="en-US" sz="1400" dirty="0">
                <a:solidFill>
                  <a:srgbClr val="5A5A5A"/>
                </a:solidFill>
                <a:latin typeface="Meiryo" pitchFamily="34" charset="0"/>
                <a:ea typeface="Meiryo" pitchFamily="34" charset="-122"/>
                <a:cs typeface="Meiryo" pitchFamily="34" charset="-120"/>
              </a:rPr>
              <a:t>音声アナウンス・2ボタン同時押し・長時間バッテリー。現場で起きがちなトラブルを設計で防ぎます</a:t>
            </a:r>
            <a:endParaRPr lang="en-US" sz="1400" dirty="0"/>
          </a:p>
        </p:txBody>
      </p:sp>
      <p:sp>
        <p:nvSpPr>
          <p:cNvPr id="4" name="Shape 2"/>
          <p:cNvSpPr/>
          <p:nvPr/>
        </p:nvSpPr>
        <p:spPr>
          <a:xfrm>
            <a:off x="9784080" y="384048"/>
            <a:ext cx="1828800" cy="310896"/>
          </a:xfrm>
          <a:prstGeom prst="roundRect">
            <a:avLst>
              <a:gd name="adj" fmla="val 50000"/>
            </a:avLst>
          </a:prstGeom>
          <a:solidFill>
            <a:srgbClr val="C8102E"/>
          </a:solidFill>
          <a:ln w="12700">
            <a:solidFill>
              <a:srgbClr val="C8102E"/>
            </a:solidFill>
            <a:prstDash val="solid"/>
          </a:ln>
        </p:spPr>
        <p:txBody>
          <a:bodyPr/>
          <a:lstStyle/>
          <a:p>
            <a:endParaRPr lang="ja-JP" altLang="en-US"/>
          </a:p>
        </p:txBody>
      </p:sp>
      <p:sp>
        <p:nvSpPr>
          <p:cNvPr id="5" name="Text 3"/>
          <p:cNvSpPr txBox="1"/>
          <p:nvPr/>
        </p:nvSpPr>
        <p:spPr>
          <a:xfrm>
            <a:off x="9784080" y="384048"/>
            <a:ext cx="1828800" cy="310896"/>
          </a:xfrm>
          <a:prstGeom prst="rect">
            <a:avLst/>
          </a:prstGeom>
          <a:noFill/>
          <a:ln/>
        </p:spPr>
        <p:txBody>
          <a:bodyPr wrap="square" lIns="0" tIns="0" rIns="0" bIns="0" rtlCol="0" anchor="ctr"/>
          <a:lstStyle/>
          <a:p>
            <a:pPr marL="0" indent="0" algn="ctr">
              <a:buNone/>
            </a:pPr>
            <a:r>
              <a:rPr lang="en-US" sz="950" b="1" dirty="0">
                <a:solidFill>
                  <a:srgbClr val="FFFFFF"/>
                </a:solidFill>
                <a:latin typeface="Meiryo" pitchFamily="34" charset="0"/>
                <a:ea typeface="Meiryo" pitchFamily="34" charset="-122"/>
                <a:cs typeface="Meiryo" pitchFamily="34" charset="-120"/>
              </a:rPr>
              <a:t>VEXA 独自の機能</a:t>
            </a:r>
            <a:endParaRPr lang="en-US" sz="950" dirty="0"/>
          </a:p>
        </p:txBody>
      </p:sp>
      <p:sp>
        <p:nvSpPr>
          <p:cNvPr id="6" name="Shape 4"/>
          <p:cNvSpPr/>
          <p:nvPr/>
        </p:nvSpPr>
        <p:spPr>
          <a:xfrm>
            <a:off x="548640" y="1600200"/>
            <a:ext cx="3520440" cy="2743200"/>
          </a:xfrm>
          <a:prstGeom prst="roundRect">
            <a:avLst>
              <a:gd name="adj" fmla="val 5000"/>
            </a:avLst>
          </a:prstGeom>
          <a:solidFill>
            <a:srgbClr val="F3F3F3"/>
          </a:solidFill>
          <a:ln w="12700">
            <a:solidFill>
              <a:srgbClr val="F3F3F3"/>
            </a:solidFill>
            <a:prstDash val="solid"/>
          </a:ln>
        </p:spPr>
        <p:txBody>
          <a:bodyPr/>
          <a:lstStyle/>
          <a:p>
            <a:endParaRPr lang="ja-JP" altLang="en-US"/>
          </a:p>
        </p:txBody>
      </p:sp>
      <p:sp>
        <p:nvSpPr>
          <p:cNvPr id="7" name="Shape 5"/>
          <p:cNvSpPr/>
          <p:nvPr/>
        </p:nvSpPr>
        <p:spPr>
          <a:xfrm>
            <a:off x="777240" y="1801368"/>
            <a:ext cx="1280160" cy="274320"/>
          </a:xfrm>
          <a:prstGeom prst="roundRect">
            <a:avLst>
              <a:gd name="adj" fmla="val 50000"/>
            </a:avLst>
          </a:prstGeom>
          <a:solidFill>
            <a:srgbClr val="C8102E"/>
          </a:solidFill>
          <a:ln w="12700">
            <a:solidFill>
              <a:srgbClr val="C8102E"/>
            </a:solidFill>
            <a:prstDash val="solid"/>
          </a:ln>
        </p:spPr>
        <p:txBody>
          <a:bodyPr/>
          <a:lstStyle/>
          <a:p>
            <a:endParaRPr lang="ja-JP" altLang="en-US"/>
          </a:p>
        </p:txBody>
      </p:sp>
      <p:sp>
        <p:nvSpPr>
          <p:cNvPr id="8" name="Text 6"/>
          <p:cNvSpPr txBox="1"/>
          <p:nvPr/>
        </p:nvSpPr>
        <p:spPr>
          <a:xfrm>
            <a:off x="777240" y="1801368"/>
            <a:ext cx="1280160" cy="274320"/>
          </a:xfrm>
          <a:prstGeom prst="rect">
            <a:avLst/>
          </a:prstGeom>
          <a:noFill/>
          <a:ln/>
        </p:spPr>
        <p:txBody>
          <a:bodyPr wrap="square" lIns="0" tIns="0" rIns="0" bIns="0" rtlCol="0" anchor="ctr"/>
          <a:lstStyle/>
          <a:p>
            <a:pPr marL="0" indent="0" algn="ctr">
              <a:buNone/>
            </a:pPr>
            <a:r>
              <a:rPr lang="en-US" sz="950" b="1" dirty="0">
                <a:solidFill>
                  <a:srgbClr val="FFFFFF"/>
                </a:solidFill>
                <a:latin typeface="Meiryo" pitchFamily="34" charset="0"/>
                <a:ea typeface="Meiryo" pitchFamily="34" charset="-122"/>
                <a:cs typeface="Meiryo" pitchFamily="34" charset="-120"/>
              </a:rPr>
              <a:t>音声アナウンス</a:t>
            </a:r>
            <a:endParaRPr lang="en-US" sz="950" dirty="0"/>
          </a:p>
        </p:txBody>
      </p:sp>
      <p:sp>
        <p:nvSpPr>
          <p:cNvPr id="9" name="Text 7"/>
          <p:cNvSpPr txBox="1"/>
          <p:nvPr/>
        </p:nvSpPr>
        <p:spPr>
          <a:xfrm>
            <a:off x="777240" y="2194560"/>
            <a:ext cx="3063240" cy="457200"/>
          </a:xfrm>
          <a:prstGeom prst="rect">
            <a:avLst/>
          </a:prstGeom>
          <a:noFill/>
          <a:ln/>
        </p:spPr>
        <p:txBody>
          <a:bodyPr wrap="square" lIns="0" tIns="0" rIns="0" bIns="0" rtlCol="0" anchor="ctr"/>
          <a:lstStyle/>
          <a:p>
            <a:pPr marL="0" indent="0">
              <a:buNone/>
            </a:pPr>
            <a:r>
              <a:rPr lang="en-US" sz="1500" b="1" dirty="0">
                <a:solidFill>
                  <a:srgbClr val="1A1A1A"/>
                </a:solidFill>
                <a:latin typeface="Meiryo" pitchFamily="34" charset="0"/>
                <a:ea typeface="Meiryo" pitchFamily="34" charset="-122"/>
                <a:cs typeface="Meiryo" pitchFamily="34" charset="-120"/>
              </a:rPr>
              <a:t>操作は必ず声で知らせる</a:t>
            </a:r>
            <a:endParaRPr lang="en-US" sz="1500" dirty="0"/>
          </a:p>
        </p:txBody>
      </p:sp>
      <p:sp>
        <p:nvSpPr>
          <p:cNvPr id="10" name="Text 8"/>
          <p:cNvSpPr txBox="1"/>
          <p:nvPr/>
        </p:nvSpPr>
        <p:spPr>
          <a:xfrm>
            <a:off x="777240" y="2697480"/>
            <a:ext cx="3063240" cy="1554480"/>
          </a:xfrm>
          <a:prstGeom prst="rect">
            <a:avLst/>
          </a:prstGeom>
          <a:noFill/>
          <a:ln/>
        </p:spPr>
        <p:txBody>
          <a:bodyPr wrap="square" lIns="0" tIns="0" rIns="0" bIns="0" rtlCol="0" anchor="t"/>
          <a:lstStyle/>
          <a:p>
            <a:pPr marL="0" indent="0">
              <a:buNone/>
            </a:pPr>
            <a:r>
              <a:rPr lang="en-US" sz="1100" dirty="0">
                <a:solidFill>
                  <a:srgbClr val="5A5A5A"/>
                </a:solidFill>
                <a:latin typeface="Meiryo" pitchFamily="34" charset="0"/>
                <a:ea typeface="Meiryo" pitchFamily="34" charset="-122"/>
                <a:cs typeface="Meiryo" pitchFamily="34" charset="-120"/>
              </a:rPr>
              <a:t>マイクON／OFF、モード切替、接続状態などを日本語アナウンスで案内。「ミュートが解除されました」と聞こえてから話し始められるので、気づかないうちに発信していた・切れていた、を防げます。</a:t>
            </a:r>
            <a:endParaRPr lang="en-US" sz="1100" dirty="0"/>
          </a:p>
        </p:txBody>
      </p:sp>
      <p:sp>
        <p:nvSpPr>
          <p:cNvPr id="11" name="Shape 9"/>
          <p:cNvSpPr/>
          <p:nvPr/>
        </p:nvSpPr>
        <p:spPr>
          <a:xfrm>
            <a:off x="4297680" y="1600200"/>
            <a:ext cx="3520440" cy="2743200"/>
          </a:xfrm>
          <a:prstGeom prst="roundRect">
            <a:avLst>
              <a:gd name="adj" fmla="val 5000"/>
            </a:avLst>
          </a:prstGeom>
          <a:solidFill>
            <a:srgbClr val="F3F3F3"/>
          </a:solidFill>
          <a:ln w="12700">
            <a:solidFill>
              <a:srgbClr val="F3F3F3"/>
            </a:solidFill>
            <a:prstDash val="solid"/>
          </a:ln>
        </p:spPr>
        <p:txBody>
          <a:bodyPr/>
          <a:lstStyle/>
          <a:p>
            <a:endParaRPr lang="ja-JP" altLang="en-US"/>
          </a:p>
        </p:txBody>
      </p:sp>
      <p:sp>
        <p:nvSpPr>
          <p:cNvPr id="12" name="Shape 10"/>
          <p:cNvSpPr/>
          <p:nvPr/>
        </p:nvSpPr>
        <p:spPr>
          <a:xfrm>
            <a:off x="4526280" y="1801368"/>
            <a:ext cx="1280160" cy="274320"/>
          </a:xfrm>
          <a:prstGeom prst="roundRect">
            <a:avLst>
              <a:gd name="adj" fmla="val 50000"/>
            </a:avLst>
          </a:prstGeom>
          <a:solidFill>
            <a:srgbClr val="C8102E"/>
          </a:solidFill>
          <a:ln w="12700">
            <a:solidFill>
              <a:srgbClr val="C8102E"/>
            </a:solidFill>
            <a:prstDash val="solid"/>
          </a:ln>
        </p:spPr>
        <p:txBody>
          <a:bodyPr/>
          <a:lstStyle/>
          <a:p>
            <a:endParaRPr lang="ja-JP" altLang="en-US"/>
          </a:p>
        </p:txBody>
      </p:sp>
      <p:sp>
        <p:nvSpPr>
          <p:cNvPr id="13" name="Text 11"/>
          <p:cNvSpPr txBox="1"/>
          <p:nvPr/>
        </p:nvSpPr>
        <p:spPr>
          <a:xfrm>
            <a:off x="4526280" y="1801368"/>
            <a:ext cx="1280160" cy="274320"/>
          </a:xfrm>
          <a:prstGeom prst="rect">
            <a:avLst/>
          </a:prstGeom>
          <a:noFill/>
          <a:ln/>
        </p:spPr>
        <p:txBody>
          <a:bodyPr wrap="square" lIns="0" tIns="0" rIns="0" bIns="0" rtlCol="0" anchor="ctr"/>
          <a:lstStyle/>
          <a:p>
            <a:pPr marL="0" indent="0" algn="ctr">
              <a:buNone/>
            </a:pPr>
            <a:r>
              <a:rPr lang="en-US" sz="950" b="1" dirty="0">
                <a:solidFill>
                  <a:srgbClr val="FFFFFF"/>
                </a:solidFill>
                <a:latin typeface="Meiryo" pitchFamily="34" charset="0"/>
                <a:ea typeface="Meiryo" pitchFamily="34" charset="-122"/>
                <a:cs typeface="Meiryo" pitchFamily="34" charset="-120"/>
              </a:rPr>
              <a:t>誤操作防止</a:t>
            </a:r>
            <a:endParaRPr lang="en-US" sz="950" dirty="0"/>
          </a:p>
        </p:txBody>
      </p:sp>
      <p:sp>
        <p:nvSpPr>
          <p:cNvPr id="14" name="Text 12"/>
          <p:cNvSpPr txBox="1"/>
          <p:nvPr/>
        </p:nvSpPr>
        <p:spPr>
          <a:xfrm>
            <a:off x="4526280" y="2194560"/>
            <a:ext cx="3063240" cy="457200"/>
          </a:xfrm>
          <a:prstGeom prst="rect">
            <a:avLst/>
          </a:prstGeom>
          <a:noFill/>
          <a:ln/>
        </p:spPr>
        <p:txBody>
          <a:bodyPr wrap="square" lIns="0" tIns="0" rIns="0" bIns="0" rtlCol="0" anchor="ctr"/>
          <a:lstStyle/>
          <a:p>
            <a:pPr marL="0" indent="0">
              <a:buNone/>
            </a:pPr>
            <a:r>
              <a:rPr lang="en-US" sz="1500" b="1" dirty="0">
                <a:solidFill>
                  <a:srgbClr val="1A1A1A"/>
                </a:solidFill>
                <a:latin typeface="Meiryo" pitchFamily="34" charset="0"/>
                <a:ea typeface="Meiryo" pitchFamily="34" charset="-122"/>
                <a:cs typeface="Meiryo" pitchFamily="34" charset="-120"/>
              </a:rPr>
              <a:t>ペアリングは2ボタン同時押し</a:t>
            </a:r>
            <a:endParaRPr lang="en-US" sz="1500" dirty="0"/>
          </a:p>
        </p:txBody>
      </p:sp>
      <p:sp>
        <p:nvSpPr>
          <p:cNvPr id="15" name="Text 13"/>
          <p:cNvSpPr txBox="1"/>
          <p:nvPr/>
        </p:nvSpPr>
        <p:spPr>
          <a:xfrm>
            <a:off x="4526280" y="2697480"/>
            <a:ext cx="3063240" cy="1554480"/>
          </a:xfrm>
          <a:prstGeom prst="rect">
            <a:avLst/>
          </a:prstGeom>
          <a:noFill/>
          <a:ln/>
        </p:spPr>
        <p:txBody>
          <a:bodyPr wrap="square" lIns="0" tIns="0" rIns="0" bIns="0" rtlCol="0" anchor="t"/>
          <a:lstStyle/>
          <a:p>
            <a:pPr marL="0" indent="0">
              <a:buNone/>
            </a:pPr>
            <a:r>
              <a:rPr lang="en-US" sz="1100" dirty="0">
                <a:solidFill>
                  <a:srgbClr val="5A5A5A"/>
                </a:solidFill>
                <a:latin typeface="Meiryo" pitchFamily="34" charset="0"/>
                <a:ea typeface="Meiryo" pitchFamily="34" charset="-122"/>
                <a:cs typeface="Meiryo" pitchFamily="34" charset="-120"/>
              </a:rPr>
              <a:t>電源ボタンの長押しでペアリングモードに入ってしまい、現場で接続が切れる ― 市販ヘッドセットでよくあるトラブルです。VEXA は2つのボタンを同時に押さないとペアリングに入りません。</a:t>
            </a:r>
            <a:endParaRPr lang="en-US" sz="1100" dirty="0"/>
          </a:p>
        </p:txBody>
      </p:sp>
      <p:sp>
        <p:nvSpPr>
          <p:cNvPr id="16" name="Shape 14"/>
          <p:cNvSpPr/>
          <p:nvPr/>
        </p:nvSpPr>
        <p:spPr>
          <a:xfrm>
            <a:off x="8046720" y="1600200"/>
            <a:ext cx="3520440" cy="2743200"/>
          </a:xfrm>
          <a:prstGeom prst="roundRect">
            <a:avLst>
              <a:gd name="adj" fmla="val 5000"/>
            </a:avLst>
          </a:prstGeom>
          <a:solidFill>
            <a:srgbClr val="F3F3F3"/>
          </a:solidFill>
          <a:ln w="12700">
            <a:solidFill>
              <a:srgbClr val="F3F3F3"/>
            </a:solidFill>
            <a:prstDash val="solid"/>
          </a:ln>
        </p:spPr>
        <p:txBody>
          <a:bodyPr/>
          <a:lstStyle/>
          <a:p>
            <a:endParaRPr lang="ja-JP" altLang="en-US"/>
          </a:p>
        </p:txBody>
      </p:sp>
      <p:sp>
        <p:nvSpPr>
          <p:cNvPr id="17" name="Shape 15"/>
          <p:cNvSpPr/>
          <p:nvPr/>
        </p:nvSpPr>
        <p:spPr>
          <a:xfrm>
            <a:off x="8275320" y="1801368"/>
            <a:ext cx="1280160" cy="274320"/>
          </a:xfrm>
          <a:prstGeom prst="roundRect">
            <a:avLst>
              <a:gd name="adj" fmla="val 50000"/>
            </a:avLst>
          </a:prstGeom>
          <a:solidFill>
            <a:srgbClr val="C8102E"/>
          </a:solidFill>
          <a:ln w="12700">
            <a:solidFill>
              <a:srgbClr val="C8102E"/>
            </a:solidFill>
            <a:prstDash val="solid"/>
          </a:ln>
        </p:spPr>
        <p:txBody>
          <a:bodyPr/>
          <a:lstStyle/>
          <a:p>
            <a:endParaRPr lang="ja-JP" altLang="en-US"/>
          </a:p>
        </p:txBody>
      </p:sp>
      <p:sp>
        <p:nvSpPr>
          <p:cNvPr id="18" name="Text 16"/>
          <p:cNvSpPr txBox="1"/>
          <p:nvPr/>
        </p:nvSpPr>
        <p:spPr>
          <a:xfrm>
            <a:off x="8275320" y="1801368"/>
            <a:ext cx="1280160" cy="274320"/>
          </a:xfrm>
          <a:prstGeom prst="rect">
            <a:avLst/>
          </a:prstGeom>
          <a:noFill/>
          <a:ln/>
        </p:spPr>
        <p:txBody>
          <a:bodyPr wrap="square" lIns="0" tIns="0" rIns="0" bIns="0" rtlCol="0" anchor="ctr"/>
          <a:lstStyle/>
          <a:p>
            <a:pPr marL="0" indent="0" algn="ctr">
              <a:buNone/>
            </a:pPr>
            <a:r>
              <a:rPr lang="en-US" sz="950" b="1" dirty="0">
                <a:solidFill>
                  <a:srgbClr val="FFFFFF"/>
                </a:solidFill>
                <a:latin typeface="Meiryo" pitchFamily="34" charset="0"/>
                <a:ea typeface="Meiryo" pitchFamily="34" charset="-122"/>
                <a:cs typeface="Meiryo" pitchFamily="34" charset="-120"/>
              </a:rPr>
              <a:t>誤操作防止</a:t>
            </a:r>
            <a:endParaRPr lang="en-US" sz="950" dirty="0"/>
          </a:p>
        </p:txBody>
      </p:sp>
      <p:sp>
        <p:nvSpPr>
          <p:cNvPr id="19" name="Text 17"/>
          <p:cNvSpPr txBox="1"/>
          <p:nvPr/>
        </p:nvSpPr>
        <p:spPr>
          <a:xfrm>
            <a:off x="8275320" y="2194560"/>
            <a:ext cx="3063240" cy="457200"/>
          </a:xfrm>
          <a:prstGeom prst="rect">
            <a:avLst/>
          </a:prstGeom>
          <a:noFill/>
          <a:ln/>
        </p:spPr>
        <p:txBody>
          <a:bodyPr wrap="square" lIns="0" tIns="0" rIns="0" bIns="0" rtlCol="0" anchor="ctr"/>
          <a:lstStyle/>
          <a:p>
            <a:pPr marL="0" indent="0">
              <a:buNone/>
            </a:pPr>
            <a:r>
              <a:rPr lang="en-US" sz="1500" b="1" dirty="0">
                <a:solidFill>
                  <a:srgbClr val="1A1A1A"/>
                </a:solidFill>
                <a:latin typeface="Meiryo" pitchFamily="34" charset="0"/>
                <a:ea typeface="Meiryo" pitchFamily="34" charset="-122"/>
                <a:cs typeface="Meiryo" pitchFamily="34" charset="-120"/>
              </a:rPr>
              <a:t>モード変更も組み合わせ操作</a:t>
            </a:r>
            <a:endParaRPr lang="en-US" sz="1500" dirty="0"/>
          </a:p>
        </p:txBody>
      </p:sp>
      <p:sp>
        <p:nvSpPr>
          <p:cNvPr id="20" name="Text 18"/>
          <p:cNvSpPr txBox="1"/>
          <p:nvPr/>
        </p:nvSpPr>
        <p:spPr>
          <a:xfrm>
            <a:off x="8275320" y="2697480"/>
            <a:ext cx="3063240" cy="1554480"/>
          </a:xfrm>
          <a:prstGeom prst="rect">
            <a:avLst/>
          </a:prstGeom>
          <a:noFill/>
          <a:ln/>
        </p:spPr>
        <p:txBody>
          <a:bodyPr wrap="square" lIns="0" tIns="0" rIns="0" bIns="0" rtlCol="0" anchor="t"/>
          <a:lstStyle/>
          <a:p>
            <a:pPr marL="0" indent="0">
              <a:buNone/>
            </a:pPr>
            <a:r>
              <a:rPr lang="en-US" sz="1100" dirty="0">
                <a:solidFill>
                  <a:srgbClr val="5A5A5A"/>
                </a:solidFill>
                <a:latin typeface="Meiryo" pitchFamily="34" charset="0"/>
                <a:ea typeface="Meiryo" pitchFamily="34" charset="-122"/>
                <a:cs typeface="Meiryo" pitchFamily="34" charset="-120"/>
              </a:rPr>
              <a:t>ボイスコマンドモードの切替など、設定を変える操作は2つ以上のボタンの組み合わせ。ポケットや手袋越しに触れても、意図しない設定変更が起きにくい設計です。</a:t>
            </a:r>
            <a:endParaRPr lang="en-US" sz="1100" dirty="0"/>
          </a:p>
        </p:txBody>
      </p:sp>
      <p:sp>
        <p:nvSpPr>
          <p:cNvPr id="21" name="Text 19"/>
          <p:cNvSpPr txBox="1"/>
          <p:nvPr/>
        </p:nvSpPr>
        <p:spPr>
          <a:xfrm>
            <a:off x="548640" y="4572000"/>
            <a:ext cx="5486400" cy="320040"/>
          </a:xfrm>
          <a:prstGeom prst="rect">
            <a:avLst/>
          </a:prstGeom>
          <a:noFill/>
          <a:ln/>
        </p:spPr>
        <p:txBody>
          <a:bodyPr wrap="square" lIns="0" tIns="0" rIns="0" bIns="0" rtlCol="0" anchor="ctr"/>
          <a:lstStyle/>
          <a:p>
            <a:pPr marL="0" indent="0">
              <a:buNone/>
            </a:pPr>
            <a:r>
              <a:rPr lang="en-US" sz="1200" b="1" dirty="0">
                <a:solidFill>
                  <a:srgbClr val="1A1A1A"/>
                </a:solidFill>
                <a:latin typeface="Meiryo" pitchFamily="34" charset="0"/>
                <a:ea typeface="Meiryo" pitchFamily="34" charset="-122"/>
                <a:cs typeface="Meiryo" pitchFamily="34" charset="-120"/>
              </a:rPr>
              <a:t>ペアリングモードに入る操作の違い</a:t>
            </a:r>
            <a:endParaRPr lang="en-US" sz="1200" dirty="0"/>
          </a:p>
        </p:txBody>
      </p:sp>
      <p:sp>
        <p:nvSpPr>
          <p:cNvPr id="22" name="Shape 20"/>
          <p:cNvSpPr/>
          <p:nvPr/>
        </p:nvSpPr>
        <p:spPr>
          <a:xfrm>
            <a:off x="548640" y="4983480"/>
            <a:ext cx="3520440" cy="1325880"/>
          </a:xfrm>
          <a:prstGeom prst="roundRect">
            <a:avLst>
              <a:gd name="adj" fmla="val 8276"/>
            </a:avLst>
          </a:prstGeom>
          <a:solidFill>
            <a:srgbClr val="FFFFFF"/>
          </a:solidFill>
          <a:ln w="12700">
            <a:solidFill>
              <a:srgbClr val="D9D9D9"/>
            </a:solidFill>
            <a:prstDash val="solid"/>
          </a:ln>
        </p:spPr>
        <p:txBody>
          <a:bodyPr/>
          <a:lstStyle/>
          <a:p>
            <a:endParaRPr lang="ja-JP" altLang="en-US"/>
          </a:p>
        </p:txBody>
      </p:sp>
      <p:sp>
        <p:nvSpPr>
          <p:cNvPr id="23" name="Text 21"/>
          <p:cNvSpPr txBox="1"/>
          <p:nvPr/>
        </p:nvSpPr>
        <p:spPr>
          <a:xfrm>
            <a:off x="731520" y="5074920"/>
            <a:ext cx="3200400" cy="274320"/>
          </a:xfrm>
          <a:prstGeom prst="rect">
            <a:avLst/>
          </a:prstGeom>
          <a:noFill/>
          <a:ln/>
        </p:spPr>
        <p:txBody>
          <a:bodyPr wrap="square" lIns="0" tIns="0" rIns="0" bIns="0" rtlCol="0" anchor="ctr"/>
          <a:lstStyle/>
          <a:p>
            <a:pPr marL="0" indent="0">
              <a:buNone/>
            </a:pPr>
            <a:r>
              <a:rPr lang="en-US" sz="1050" dirty="0">
                <a:solidFill>
                  <a:srgbClr val="5A5A5A"/>
                </a:solidFill>
                <a:latin typeface="Meiryo" pitchFamily="34" charset="0"/>
                <a:ea typeface="Meiryo" pitchFamily="34" charset="-122"/>
                <a:cs typeface="Meiryo" pitchFamily="34" charset="-120"/>
              </a:rPr>
              <a:t>一般的なヘッドセット</a:t>
            </a:r>
            <a:endParaRPr lang="en-US" sz="1050" dirty="0"/>
          </a:p>
        </p:txBody>
      </p:sp>
      <p:sp>
        <p:nvSpPr>
          <p:cNvPr id="24" name="Shape 22"/>
          <p:cNvSpPr/>
          <p:nvPr/>
        </p:nvSpPr>
        <p:spPr>
          <a:xfrm>
            <a:off x="777240" y="5440680"/>
            <a:ext cx="502920" cy="502920"/>
          </a:xfrm>
          <a:prstGeom prst="ellipse">
            <a:avLst/>
          </a:prstGeom>
          <a:solidFill>
            <a:srgbClr val="777777"/>
          </a:solidFill>
          <a:ln w="12700">
            <a:solidFill>
              <a:srgbClr val="777777"/>
            </a:solidFill>
            <a:prstDash val="solid"/>
          </a:ln>
        </p:spPr>
        <p:txBody>
          <a:bodyPr/>
          <a:lstStyle/>
          <a:p>
            <a:endParaRPr lang="ja-JP" altLang="en-US"/>
          </a:p>
        </p:txBody>
      </p:sp>
      <p:sp>
        <p:nvSpPr>
          <p:cNvPr id="25" name="Text 23"/>
          <p:cNvSpPr txBox="1"/>
          <p:nvPr/>
        </p:nvSpPr>
        <p:spPr>
          <a:xfrm>
            <a:off x="777240" y="5440680"/>
            <a:ext cx="502920" cy="502920"/>
          </a:xfrm>
          <a:prstGeom prst="rect">
            <a:avLst/>
          </a:prstGeom>
          <a:noFill/>
          <a:ln/>
        </p:spPr>
        <p:txBody>
          <a:bodyPr wrap="square" lIns="0" tIns="0" rIns="0" bIns="0" rtlCol="0" anchor="ctr"/>
          <a:lstStyle/>
          <a:p>
            <a:pPr marL="0" indent="0" algn="ctr">
              <a:buNone/>
            </a:pPr>
            <a:r>
              <a:rPr lang="en-US" sz="850" dirty="0">
                <a:solidFill>
                  <a:srgbClr val="FFFFFF"/>
                </a:solidFill>
                <a:latin typeface="Meiryo" pitchFamily="34" charset="0"/>
                <a:ea typeface="Meiryo" pitchFamily="34" charset="-122"/>
                <a:cs typeface="Meiryo" pitchFamily="34" charset="-120"/>
              </a:rPr>
              <a:t>電源</a:t>
            </a:r>
            <a:endParaRPr lang="en-US" sz="850" dirty="0"/>
          </a:p>
        </p:txBody>
      </p:sp>
      <p:sp>
        <p:nvSpPr>
          <p:cNvPr id="26" name="Text 24"/>
          <p:cNvSpPr txBox="1"/>
          <p:nvPr/>
        </p:nvSpPr>
        <p:spPr>
          <a:xfrm>
            <a:off x="1417320" y="5440680"/>
            <a:ext cx="2560320" cy="502920"/>
          </a:xfrm>
          <a:prstGeom prst="rect">
            <a:avLst/>
          </a:prstGeom>
          <a:noFill/>
          <a:ln/>
        </p:spPr>
        <p:txBody>
          <a:bodyPr wrap="square" lIns="0" tIns="0" rIns="0" bIns="0" rtlCol="0" anchor="ctr"/>
          <a:lstStyle/>
          <a:p>
            <a:pPr marL="0" indent="0">
              <a:buNone/>
            </a:pPr>
            <a:r>
              <a:rPr lang="en-US" sz="1100" b="1" dirty="0">
                <a:solidFill>
                  <a:srgbClr val="777777"/>
                </a:solidFill>
                <a:latin typeface="Meiryo" pitchFamily="34" charset="0"/>
                <a:ea typeface="Meiryo" pitchFamily="34" charset="-122"/>
                <a:cs typeface="Meiryo" pitchFamily="34" charset="-120"/>
              </a:rPr>
              <a:t>長押し ⇢ ペアリングに入ってしまう</a:t>
            </a:r>
            <a:endParaRPr lang="en-US" sz="1100" dirty="0"/>
          </a:p>
        </p:txBody>
      </p:sp>
      <p:sp>
        <p:nvSpPr>
          <p:cNvPr id="27" name="Shape 25"/>
          <p:cNvSpPr/>
          <p:nvPr/>
        </p:nvSpPr>
        <p:spPr>
          <a:xfrm>
            <a:off x="4297680" y="4983480"/>
            <a:ext cx="3520440" cy="1325880"/>
          </a:xfrm>
          <a:prstGeom prst="roundRect">
            <a:avLst>
              <a:gd name="adj" fmla="val 8276"/>
            </a:avLst>
          </a:prstGeom>
          <a:solidFill>
            <a:srgbClr val="FFFFFF"/>
          </a:solidFill>
          <a:ln w="19050">
            <a:solidFill>
              <a:srgbClr val="C8102E"/>
            </a:solidFill>
            <a:prstDash val="solid"/>
          </a:ln>
        </p:spPr>
        <p:txBody>
          <a:bodyPr/>
          <a:lstStyle/>
          <a:p>
            <a:endParaRPr lang="ja-JP" altLang="en-US"/>
          </a:p>
        </p:txBody>
      </p:sp>
      <p:sp>
        <p:nvSpPr>
          <p:cNvPr id="28" name="Text 26"/>
          <p:cNvSpPr txBox="1"/>
          <p:nvPr/>
        </p:nvSpPr>
        <p:spPr>
          <a:xfrm>
            <a:off x="4480560" y="5074920"/>
            <a:ext cx="3200400" cy="274320"/>
          </a:xfrm>
          <a:prstGeom prst="rect">
            <a:avLst/>
          </a:prstGeom>
          <a:noFill/>
          <a:ln/>
        </p:spPr>
        <p:txBody>
          <a:bodyPr wrap="square" lIns="0" tIns="0" rIns="0" bIns="0" rtlCol="0" anchor="ctr"/>
          <a:lstStyle/>
          <a:p>
            <a:pPr marL="0" indent="0">
              <a:buNone/>
            </a:pPr>
            <a:r>
              <a:rPr lang="en-US" sz="1050" b="1" dirty="0">
                <a:solidFill>
                  <a:srgbClr val="C8102E"/>
                </a:solidFill>
                <a:latin typeface="Arial" pitchFamily="34" charset="0"/>
                <a:ea typeface="Arial" pitchFamily="34" charset="-122"/>
                <a:cs typeface="Arial" pitchFamily="34" charset="-120"/>
              </a:rPr>
              <a:t>VEXA</a:t>
            </a:r>
            <a:endParaRPr lang="en-US" sz="1050" dirty="0"/>
          </a:p>
        </p:txBody>
      </p:sp>
      <p:sp>
        <p:nvSpPr>
          <p:cNvPr id="29" name="Shape 27"/>
          <p:cNvSpPr/>
          <p:nvPr/>
        </p:nvSpPr>
        <p:spPr>
          <a:xfrm>
            <a:off x="4526280" y="5440680"/>
            <a:ext cx="502920" cy="502920"/>
          </a:xfrm>
          <a:prstGeom prst="ellipse">
            <a:avLst/>
          </a:prstGeom>
          <a:solidFill>
            <a:srgbClr val="C8102E"/>
          </a:solidFill>
          <a:ln w="12700">
            <a:solidFill>
              <a:srgbClr val="C8102E"/>
            </a:solidFill>
            <a:prstDash val="solid"/>
          </a:ln>
        </p:spPr>
        <p:txBody>
          <a:bodyPr/>
          <a:lstStyle/>
          <a:p>
            <a:endParaRPr lang="ja-JP" altLang="en-US"/>
          </a:p>
        </p:txBody>
      </p:sp>
      <p:sp>
        <p:nvSpPr>
          <p:cNvPr id="30" name="Text 28"/>
          <p:cNvSpPr txBox="1"/>
          <p:nvPr/>
        </p:nvSpPr>
        <p:spPr>
          <a:xfrm>
            <a:off x="5047488" y="5440680"/>
            <a:ext cx="274320" cy="502920"/>
          </a:xfrm>
          <a:prstGeom prst="rect">
            <a:avLst/>
          </a:prstGeom>
          <a:noFill/>
          <a:ln/>
        </p:spPr>
        <p:txBody>
          <a:bodyPr wrap="square" lIns="0" tIns="0" rIns="0" bIns="0" rtlCol="0" anchor="ctr"/>
          <a:lstStyle/>
          <a:p>
            <a:pPr marL="0" indent="0" algn="ctr">
              <a:buNone/>
            </a:pPr>
            <a:r>
              <a:rPr lang="en-US" sz="1400" b="1" dirty="0">
                <a:solidFill>
                  <a:srgbClr val="1A1A1A"/>
                </a:solidFill>
                <a:latin typeface="Arial" pitchFamily="34" charset="0"/>
                <a:ea typeface="Arial" pitchFamily="34" charset="-122"/>
                <a:cs typeface="Arial" pitchFamily="34" charset="-120"/>
              </a:rPr>
              <a:t>＋</a:t>
            </a:r>
            <a:endParaRPr lang="en-US" sz="1400" dirty="0"/>
          </a:p>
        </p:txBody>
      </p:sp>
      <p:sp>
        <p:nvSpPr>
          <p:cNvPr id="31" name="Shape 29"/>
          <p:cNvSpPr/>
          <p:nvPr/>
        </p:nvSpPr>
        <p:spPr>
          <a:xfrm>
            <a:off x="5349240" y="5440680"/>
            <a:ext cx="502920" cy="502920"/>
          </a:xfrm>
          <a:prstGeom prst="ellipse">
            <a:avLst/>
          </a:prstGeom>
          <a:solidFill>
            <a:srgbClr val="C8102E"/>
          </a:solidFill>
          <a:ln w="12700">
            <a:solidFill>
              <a:srgbClr val="C8102E"/>
            </a:solidFill>
            <a:prstDash val="solid"/>
          </a:ln>
        </p:spPr>
        <p:txBody>
          <a:bodyPr/>
          <a:lstStyle/>
          <a:p>
            <a:endParaRPr lang="ja-JP" altLang="en-US"/>
          </a:p>
        </p:txBody>
      </p:sp>
      <p:sp>
        <p:nvSpPr>
          <p:cNvPr id="32" name="Text 30"/>
          <p:cNvSpPr txBox="1"/>
          <p:nvPr/>
        </p:nvSpPr>
        <p:spPr>
          <a:xfrm>
            <a:off x="5943600" y="5440680"/>
            <a:ext cx="1828800" cy="502920"/>
          </a:xfrm>
          <a:prstGeom prst="rect">
            <a:avLst/>
          </a:prstGeom>
          <a:noFill/>
          <a:ln/>
        </p:spPr>
        <p:txBody>
          <a:bodyPr wrap="square" lIns="0" tIns="0" rIns="0" bIns="0" rtlCol="0" anchor="ctr"/>
          <a:lstStyle/>
          <a:p>
            <a:pPr marL="0" indent="0">
              <a:buNone/>
            </a:pPr>
            <a:r>
              <a:rPr lang="en-US" sz="1100" b="1" dirty="0">
                <a:solidFill>
                  <a:srgbClr val="C8102E"/>
                </a:solidFill>
                <a:latin typeface="Meiryo" pitchFamily="34" charset="0"/>
                <a:ea typeface="Meiryo" pitchFamily="34" charset="-122"/>
                <a:cs typeface="Meiryo" pitchFamily="34" charset="-120"/>
              </a:rPr>
              <a:t>2ボタン同時押しのみ</a:t>
            </a:r>
            <a:endParaRPr lang="en-US" sz="1100" dirty="0"/>
          </a:p>
        </p:txBody>
      </p:sp>
      <p:sp>
        <p:nvSpPr>
          <p:cNvPr id="33" name="Shape 31"/>
          <p:cNvSpPr/>
          <p:nvPr/>
        </p:nvSpPr>
        <p:spPr>
          <a:xfrm>
            <a:off x="8046720" y="4572000"/>
            <a:ext cx="3611880" cy="1737360"/>
          </a:xfrm>
          <a:prstGeom prst="roundRect">
            <a:avLst>
              <a:gd name="adj" fmla="val 7895"/>
            </a:avLst>
          </a:prstGeom>
          <a:solidFill>
            <a:srgbClr val="1A1A1A"/>
          </a:solidFill>
          <a:ln w="12700">
            <a:solidFill>
              <a:srgbClr val="1A1A1A"/>
            </a:solidFill>
            <a:prstDash val="solid"/>
          </a:ln>
        </p:spPr>
        <p:txBody>
          <a:bodyPr/>
          <a:lstStyle/>
          <a:p>
            <a:endParaRPr lang="ja-JP" altLang="en-US"/>
          </a:p>
        </p:txBody>
      </p:sp>
      <p:sp>
        <p:nvSpPr>
          <p:cNvPr id="34" name="Text 32"/>
          <p:cNvSpPr txBox="1"/>
          <p:nvPr/>
        </p:nvSpPr>
        <p:spPr>
          <a:xfrm>
            <a:off x="8275320" y="4709160"/>
            <a:ext cx="1828800" cy="274320"/>
          </a:xfrm>
          <a:prstGeom prst="rect">
            <a:avLst/>
          </a:prstGeom>
          <a:noFill/>
          <a:ln/>
        </p:spPr>
        <p:txBody>
          <a:bodyPr wrap="square" lIns="0" tIns="0" rIns="0" bIns="0" rtlCol="0" anchor="ctr"/>
          <a:lstStyle/>
          <a:p>
            <a:pPr marL="0" indent="0">
              <a:buNone/>
            </a:pPr>
            <a:r>
              <a:rPr lang="en-US" sz="1000" dirty="0">
                <a:solidFill>
                  <a:srgbClr val="BBBBBB"/>
                </a:solidFill>
                <a:latin typeface="Meiryo" pitchFamily="34" charset="0"/>
                <a:ea typeface="Meiryo" pitchFamily="34" charset="-122"/>
                <a:cs typeface="Meiryo" pitchFamily="34" charset="-120"/>
              </a:rPr>
              <a:t>通話 最大</a:t>
            </a:r>
            <a:endParaRPr lang="en-US" sz="1000" dirty="0"/>
          </a:p>
        </p:txBody>
      </p:sp>
      <p:sp>
        <p:nvSpPr>
          <p:cNvPr id="35" name="Text 33"/>
          <p:cNvSpPr txBox="1"/>
          <p:nvPr/>
        </p:nvSpPr>
        <p:spPr>
          <a:xfrm>
            <a:off x="8275320" y="4937760"/>
            <a:ext cx="2377440" cy="640080"/>
          </a:xfrm>
          <a:prstGeom prst="rect">
            <a:avLst/>
          </a:prstGeom>
          <a:noFill/>
          <a:ln/>
        </p:spPr>
        <p:txBody>
          <a:bodyPr wrap="square" lIns="0" tIns="0" rIns="0" bIns="0" rtlCol="0" anchor="ctr"/>
          <a:lstStyle/>
          <a:p>
            <a:pPr marL="0" indent="0">
              <a:buNone/>
            </a:pPr>
            <a:r>
              <a:rPr lang="en-US" sz="3600" b="1" dirty="0">
                <a:solidFill>
                  <a:srgbClr val="FFFFFF"/>
                </a:solidFill>
                <a:latin typeface="Arial" pitchFamily="34" charset="0"/>
                <a:ea typeface="Arial" pitchFamily="34" charset="-122"/>
                <a:cs typeface="Arial" pitchFamily="34" charset="-120"/>
              </a:rPr>
              <a:t>15.5</a:t>
            </a:r>
            <a:r>
              <a:rPr lang="en-US" sz="1400" b="1" dirty="0">
                <a:solidFill>
                  <a:srgbClr val="FFFFFF"/>
                </a:solidFill>
                <a:latin typeface="Meiryo" pitchFamily="34" charset="0"/>
                <a:ea typeface="Meiryo" pitchFamily="34" charset="-122"/>
                <a:cs typeface="Meiryo" pitchFamily="34" charset="-120"/>
              </a:rPr>
              <a:t> 時間</a:t>
            </a:r>
            <a:endParaRPr lang="en-US" sz="3600" dirty="0"/>
          </a:p>
        </p:txBody>
      </p:sp>
      <p:sp>
        <p:nvSpPr>
          <p:cNvPr id="36" name="Shape 34"/>
          <p:cNvSpPr/>
          <p:nvPr/>
        </p:nvSpPr>
        <p:spPr>
          <a:xfrm>
            <a:off x="10561320" y="5029200"/>
            <a:ext cx="868680" cy="411480"/>
          </a:xfrm>
          <a:prstGeom prst="roundRect">
            <a:avLst>
              <a:gd name="adj" fmla="val 13333"/>
            </a:avLst>
          </a:prstGeom>
          <a:solidFill>
            <a:srgbClr val="1A1A1A"/>
          </a:solidFill>
          <a:ln w="19050">
            <a:solidFill>
              <a:srgbClr val="FFFFFF"/>
            </a:solidFill>
            <a:prstDash val="solid"/>
          </a:ln>
        </p:spPr>
        <p:txBody>
          <a:bodyPr/>
          <a:lstStyle/>
          <a:p>
            <a:endParaRPr lang="ja-JP" altLang="en-US"/>
          </a:p>
        </p:txBody>
      </p:sp>
      <p:sp>
        <p:nvSpPr>
          <p:cNvPr id="37" name="Shape 35"/>
          <p:cNvSpPr/>
          <p:nvPr/>
        </p:nvSpPr>
        <p:spPr>
          <a:xfrm>
            <a:off x="11430000" y="5138928"/>
            <a:ext cx="73152" cy="192024"/>
          </a:xfrm>
          <a:prstGeom prst="rect">
            <a:avLst/>
          </a:prstGeom>
          <a:solidFill>
            <a:srgbClr val="FFFFFF"/>
          </a:solidFill>
          <a:ln w="12700">
            <a:solidFill>
              <a:srgbClr val="FFFFFF"/>
            </a:solidFill>
            <a:prstDash val="solid"/>
          </a:ln>
        </p:spPr>
        <p:txBody>
          <a:bodyPr/>
          <a:lstStyle/>
          <a:p>
            <a:endParaRPr lang="ja-JP" altLang="en-US"/>
          </a:p>
        </p:txBody>
      </p:sp>
      <p:sp>
        <p:nvSpPr>
          <p:cNvPr id="38" name="Shape 36"/>
          <p:cNvSpPr/>
          <p:nvPr/>
        </p:nvSpPr>
        <p:spPr>
          <a:xfrm>
            <a:off x="10625328" y="5093208"/>
            <a:ext cx="740664" cy="283464"/>
          </a:xfrm>
          <a:prstGeom prst="rect">
            <a:avLst/>
          </a:prstGeom>
          <a:solidFill>
            <a:srgbClr val="C8102E"/>
          </a:solidFill>
          <a:ln w="12700">
            <a:solidFill>
              <a:srgbClr val="C8102E"/>
            </a:solidFill>
            <a:prstDash val="solid"/>
          </a:ln>
        </p:spPr>
        <p:txBody>
          <a:bodyPr/>
          <a:lstStyle/>
          <a:p>
            <a:endParaRPr lang="ja-JP" altLang="en-US"/>
          </a:p>
        </p:txBody>
      </p:sp>
      <p:sp>
        <p:nvSpPr>
          <p:cNvPr id="39" name="Text 37"/>
          <p:cNvSpPr txBox="1"/>
          <p:nvPr/>
        </p:nvSpPr>
        <p:spPr>
          <a:xfrm>
            <a:off x="8275320" y="5623560"/>
            <a:ext cx="3200400" cy="640080"/>
          </a:xfrm>
          <a:prstGeom prst="rect">
            <a:avLst/>
          </a:prstGeom>
          <a:noFill/>
          <a:ln/>
        </p:spPr>
        <p:txBody>
          <a:bodyPr wrap="square" lIns="0" tIns="0" rIns="0" bIns="0" rtlCol="0" anchor="t"/>
          <a:lstStyle/>
          <a:p>
            <a:pPr marL="0" indent="0">
              <a:buNone/>
            </a:pPr>
            <a:r>
              <a:rPr lang="en-US" sz="1000" dirty="0">
                <a:solidFill>
                  <a:srgbClr val="DDDDDD"/>
                </a:solidFill>
                <a:latin typeface="Meiryo" pitchFamily="34" charset="0"/>
                <a:ea typeface="Meiryo" pitchFamily="34" charset="-122"/>
                <a:cs typeface="Meiryo" pitchFamily="34" charset="-120"/>
              </a:rPr>
              <a:t>一日の業務を通して使えるので、「業務中に電池が切れた」というトラブルを防ぎやすい。充電は約60分。</a:t>
            </a:r>
            <a:endParaRPr lang="en-US" sz="1000" dirty="0"/>
          </a:p>
        </p:txBody>
      </p:sp>
      <p:sp>
        <p:nvSpPr>
          <p:cNvPr id="40" name="Text 38"/>
          <p:cNvSpPr txBox="1"/>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9A9A"/>
                </a:solidFill>
                <a:latin typeface="Meiryo" pitchFamily="34" charset="0"/>
                <a:ea typeface="Meiryo" pitchFamily="34" charset="-122"/>
                <a:cs typeface="Meiryo" pitchFamily="34" charset="-120"/>
              </a:rPr>
              <a:t>VEXA vs 骨伝導ヘッドセット 比較資料  |  幹開発株式会社</a:t>
            </a:r>
            <a:endParaRPr lang="en-US" sz="900" dirty="0"/>
          </a:p>
        </p:txBody>
      </p:sp>
      <p:sp>
        <p:nvSpPr>
          <p:cNvPr id="41" name="Text 39"/>
          <p:cNvSpPr txBox="1"/>
          <p:nvPr/>
        </p:nvSpPr>
        <p:spPr>
          <a:xfrm>
            <a:off x="11155680" y="6446520"/>
            <a:ext cx="457200" cy="274320"/>
          </a:xfrm>
          <a:prstGeom prst="rect">
            <a:avLst/>
          </a:prstGeom>
          <a:noFill/>
          <a:ln/>
        </p:spPr>
        <p:txBody>
          <a:bodyPr wrap="square" lIns="0" tIns="0" rIns="0" bIns="0" rtlCol="0" anchor="ctr"/>
          <a:lstStyle/>
          <a:p>
            <a:pPr marL="0" indent="0" algn="r">
              <a:buNone/>
            </a:pPr>
            <a:r>
              <a:rPr lang="en-US" sz="900" dirty="0">
                <a:solidFill>
                  <a:srgbClr val="9A9A9A"/>
                </a:solidFill>
                <a:latin typeface="Meiryo" pitchFamily="34" charset="0"/>
                <a:ea typeface="Meiryo" pitchFamily="34" charset="-122"/>
                <a:cs typeface="Meiryo" pitchFamily="34" charset="-120"/>
              </a:rPr>
              <a:t>16</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1A1A1A"/>
                </a:solidFill>
                <a:latin typeface="Meiryo" pitchFamily="34" charset="0"/>
                <a:ea typeface="Meiryo" pitchFamily="34" charset="-122"/>
                <a:cs typeface="Meiryo" pitchFamily="34" charset="-120"/>
              </a:rPr>
              <a:t>風防（ウインドスクリーン）― 2サイズ付属</a:t>
            </a:r>
            <a:endParaRPr lang="en-US" sz="3000" dirty="0"/>
          </a:p>
        </p:txBody>
      </p:sp>
      <p:sp>
        <p:nvSpPr>
          <p:cNvPr id="3" name="Text 1"/>
          <p:cNvSpPr txBox="1"/>
          <p:nvPr/>
        </p:nvSpPr>
        <p:spPr>
          <a:xfrm>
            <a:off x="548640" y="1005840"/>
            <a:ext cx="11064240" cy="365760"/>
          </a:xfrm>
          <a:prstGeom prst="rect">
            <a:avLst/>
          </a:prstGeom>
          <a:noFill/>
          <a:ln/>
        </p:spPr>
        <p:txBody>
          <a:bodyPr wrap="square" lIns="0" tIns="0" rIns="0" bIns="0" rtlCol="0" anchor="ctr"/>
          <a:lstStyle/>
          <a:p>
            <a:pPr marL="0" indent="0">
              <a:buNone/>
            </a:pPr>
            <a:r>
              <a:rPr lang="en-US" sz="1400" dirty="0">
                <a:solidFill>
                  <a:srgbClr val="5A5A5A"/>
                </a:solidFill>
                <a:latin typeface="Meiryo" pitchFamily="34" charset="0"/>
                <a:ea typeface="Meiryo" pitchFamily="34" charset="-122"/>
                <a:cs typeface="Meiryo" pitchFamily="34" charset="-120"/>
              </a:rPr>
              <a:t>風の音・息の「吹かれ」を防ぎ、マイクの詰まりによる感度低下も防ぎます</a:t>
            </a:r>
            <a:endParaRPr lang="en-US" sz="1400" dirty="0"/>
          </a:p>
        </p:txBody>
      </p:sp>
      <p:sp>
        <p:nvSpPr>
          <p:cNvPr id="4" name="Shape 2"/>
          <p:cNvSpPr/>
          <p:nvPr/>
        </p:nvSpPr>
        <p:spPr>
          <a:xfrm>
            <a:off x="9784080" y="384048"/>
            <a:ext cx="1828800" cy="310896"/>
          </a:xfrm>
          <a:prstGeom prst="roundRect">
            <a:avLst>
              <a:gd name="adj" fmla="val 50000"/>
            </a:avLst>
          </a:prstGeom>
          <a:solidFill>
            <a:srgbClr val="C8102E"/>
          </a:solidFill>
          <a:ln w="12700">
            <a:solidFill>
              <a:srgbClr val="C8102E"/>
            </a:solidFill>
            <a:prstDash val="solid"/>
          </a:ln>
        </p:spPr>
        <p:txBody>
          <a:bodyPr/>
          <a:lstStyle/>
          <a:p>
            <a:endParaRPr lang="ja-JP" altLang="en-US"/>
          </a:p>
        </p:txBody>
      </p:sp>
      <p:sp>
        <p:nvSpPr>
          <p:cNvPr id="5" name="Text 3"/>
          <p:cNvSpPr txBox="1"/>
          <p:nvPr/>
        </p:nvSpPr>
        <p:spPr>
          <a:xfrm>
            <a:off x="9784080" y="384048"/>
            <a:ext cx="1828800" cy="310896"/>
          </a:xfrm>
          <a:prstGeom prst="rect">
            <a:avLst/>
          </a:prstGeom>
          <a:noFill/>
          <a:ln/>
        </p:spPr>
        <p:txBody>
          <a:bodyPr wrap="square" lIns="0" tIns="0" rIns="0" bIns="0" rtlCol="0" anchor="ctr"/>
          <a:lstStyle/>
          <a:p>
            <a:pPr marL="0" indent="0" algn="ctr">
              <a:buNone/>
            </a:pPr>
            <a:r>
              <a:rPr lang="en-US" sz="950" b="1" dirty="0">
                <a:solidFill>
                  <a:srgbClr val="FFFFFF"/>
                </a:solidFill>
                <a:latin typeface="Meiryo" pitchFamily="34" charset="0"/>
                <a:ea typeface="Meiryo" pitchFamily="34" charset="-122"/>
                <a:cs typeface="Meiryo" pitchFamily="34" charset="-120"/>
              </a:rPr>
              <a:t>VEXA 独自の機能</a:t>
            </a:r>
            <a:endParaRPr lang="en-US" sz="950" dirty="0"/>
          </a:p>
        </p:txBody>
      </p:sp>
      <p:sp>
        <p:nvSpPr>
          <p:cNvPr id="6" name="Shape 4"/>
          <p:cNvSpPr/>
          <p:nvPr/>
        </p:nvSpPr>
        <p:spPr>
          <a:xfrm>
            <a:off x="548640" y="1554480"/>
            <a:ext cx="5394960" cy="3246120"/>
          </a:xfrm>
          <a:prstGeom prst="roundRect">
            <a:avLst>
              <a:gd name="adj" fmla="val 4225"/>
            </a:avLst>
          </a:prstGeom>
          <a:solidFill>
            <a:srgbClr val="F3F3F3"/>
          </a:solidFill>
          <a:ln w="12700">
            <a:solidFill>
              <a:srgbClr val="F3F3F3"/>
            </a:solidFill>
            <a:prstDash val="solid"/>
          </a:ln>
        </p:spPr>
        <p:txBody>
          <a:bodyPr/>
          <a:lstStyle/>
          <a:p>
            <a:endParaRPr lang="ja-JP" altLang="en-US"/>
          </a:p>
        </p:txBody>
      </p:sp>
      <p:sp>
        <p:nvSpPr>
          <p:cNvPr id="7" name="Text 5"/>
          <p:cNvSpPr txBox="1"/>
          <p:nvPr/>
        </p:nvSpPr>
        <p:spPr>
          <a:xfrm>
            <a:off x="777240" y="1691640"/>
            <a:ext cx="3291840" cy="365760"/>
          </a:xfrm>
          <a:prstGeom prst="rect">
            <a:avLst/>
          </a:prstGeom>
          <a:noFill/>
          <a:ln/>
        </p:spPr>
        <p:txBody>
          <a:bodyPr wrap="square" lIns="0" tIns="0" rIns="0" bIns="0" rtlCol="0" anchor="ctr"/>
          <a:lstStyle/>
          <a:p>
            <a:pPr marL="0" indent="0">
              <a:buNone/>
            </a:pPr>
            <a:r>
              <a:rPr lang="en-US" sz="1500" b="1" dirty="0">
                <a:solidFill>
                  <a:srgbClr val="1A1A1A"/>
                </a:solidFill>
                <a:latin typeface="Meiryo" pitchFamily="34" charset="0"/>
                <a:ea typeface="Meiryo" pitchFamily="34" charset="-122"/>
                <a:cs typeface="Meiryo" pitchFamily="34" charset="-120"/>
              </a:rPr>
              <a:t>中風防（標準・装着済み）</a:t>
            </a:r>
            <a:endParaRPr lang="en-US" sz="1500" dirty="0"/>
          </a:p>
        </p:txBody>
      </p:sp>
      <p:sp>
        <p:nvSpPr>
          <p:cNvPr id="8" name="Text 6"/>
          <p:cNvSpPr txBox="1"/>
          <p:nvPr/>
        </p:nvSpPr>
        <p:spPr>
          <a:xfrm>
            <a:off x="777240" y="2029968"/>
            <a:ext cx="3291840" cy="274320"/>
          </a:xfrm>
          <a:prstGeom prst="rect">
            <a:avLst/>
          </a:prstGeom>
          <a:noFill/>
          <a:ln/>
        </p:spPr>
        <p:txBody>
          <a:bodyPr wrap="square" lIns="0" tIns="0" rIns="0" bIns="0" rtlCol="0" anchor="ctr"/>
          <a:lstStyle/>
          <a:p>
            <a:pPr marL="0" indent="0">
              <a:buNone/>
            </a:pPr>
            <a:r>
              <a:rPr lang="en-US" sz="1050" dirty="0">
                <a:solidFill>
                  <a:srgbClr val="5A5A5A"/>
                </a:solidFill>
                <a:latin typeface="Meiryo" pitchFamily="34" charset="0"/>
                <a:ea typeface="Meiryo" pitchFamily="34" charset="-122"/>
                <a:cs typeface="Meiryo" pitchFamily="34" charset="-120"/>
              </a:rPr>
              <a:t>屋内・通常の現場向け</a:t>
            </a:r>
            <a:endParaRPr lang="en-US" sz="1050" dirty="0"/>
          </a:p>
        </p:txBody>
      </p:sp>
      <p:pic>
        <p:nvPicPr>
          <p:cNvPr id="9" name="Image 0" descr="/tmp/claude-0/-home-claude/4a688268-d9c9-5c4a-9d22-4d8b0278a1ff/scratchpad/assets/ws_mid_boom.jpg"/>
          <p:cNvPicPr>
            <a:picLocks noChangeAspect="1"/>
          </p:cNvPicPr>
          <p:nvPr/>
        </p:nvPicPr>
        <p:blipFill>
          <a:blip r:embed="rId3"/>
          <a:stretch>
            <a:fillRect/>
          </a:stretch>
        </p:blipFill>
        <p:spPr>
          <a:xfrm>
            <a:off x="777240" y="2377440"/>
            <a:ext cx="3108960" cy="2331720"/>
          </a:xfrm>
          <a:prstGeom prst="rect">
            <a:avLst/>
          </a:prstGeom>
        </p:spPr>
      </p:pic>
      <p:pic>
        <p:nvPicPr>
          <p:cNvPr id="10" name="Image 1" descr="/tmp/claude-0/-home-claude/4a688268-d9c9-5c4a-9d22-4d8b0278a1ff/scratchpad/assets/ws_mid.jpg"/>
          <p:cNvPicPr>
            <a:picLocks noChangeAspect="1"/>
          </p:cNvPicPr>
          <p:nvPr/>
        </p:nvPicPr>
        <p:blipFill>
          <a:blip r:embed="rId4"/>
          <a:stretch>
            <a:fillRect/>
          </a:stretch>
        </p:blipFill>
        <p:spPr>
          <a:xfrm>
            <a:off x="4069080" y="2377440"/>
            <a:ext cx="1645920" cy="2157984"/>
          </a:xfrm>
          <a:prstGeom prst="rect">
            <a:avLst/>
          </a:prstGeom>
        </p:spPr>
      </p:pic>
      <p:sp>
        <p:nvSpPr>
          <p:cNvPr id="11" name="Text 7"/>
          <p:cNvSpPr txBox="1"/>
          <p:nvPr/>
        </p:nvSpPr>
        <p:spPr>
          <a:xfrm>
            <a:off x="4069080" y="4526280"/>
            <a:ext cx="1645920" cy="228600"/>
          </a:xfrm>
          <a:prstGeom prst="rect">
            <a:avLst/>
          </a:prstGeom>
          <a:noFill/>
          <a:ln/>
        </p:spPr>
        <p:txBody>
          <a:bodyPr wrap="square" lIns="0" tIns="0" rIns="0" bIns="0" rtlCol="0" anchor="ctr"/>
          <a:lstStyle/>
          <a:p>
            <a:pPr marL="0" indent="0" algn="ctr">
              <a:buNone/>
            </a:pPr>
            <a:r>
              <a:rPr lang="en-US" sz="900" dirty="0">
                <a:solidFill>
                  <a:srgbClr val="9A9A9A"/>
                </a:solidFill>
                <a:latin typeface="Meiryo" pitchFamily="34" charset="0"/>
                <a:ea typeface="Meiryo" pitchFamily="34" charset="-122"/>
                <a:cs typeface="Meiryo" pitchFamily="34" charset="-120"/>
              </a:rPr>
              <a:t>単体</a:t>
            </a:r>
            <a:endParaRPr lang="en-US" sz="900" dirty="0"/>
          </a:p>
        </p:txBody>
      </p:sp>
      <p:sp>
        <p:nvSpPr>
          <p:cNvPr id="12" name="Shape 8"/>
          <p:cNvSpPr/>
          <p:nvPr/>
        </p:nvSpPr>
        <p:spPr>
          <a:xfrm>
            <a:off x="6263640" y="1554480"/>
            <a:ext cx="5394960" cy="3246120"/>
          </a:xfrm>
          <a:prstGeom prst="roundRect">
            <a:avLst>
              <a:gd name="adj" fmla="val 4225"/>
            </a:avLst>
          </a:prstGeom>
          <a:solidFill>
            <a:srgbClr val="F3F3F3"/>
          </a:solidFill>
          <a:ln w="19050">
            <a:solidFill>
              <a:srgbClr val="C8102E"/>
            </a:solidFill>
            <a:prstDash val="solid"/>
          </a:ln>
        </p:spPr>
        <p:txBody>
          <a:bodyPr/>
          <a:lstStyle/>
          <a:p>
            <a:endParaRPr lang="ja-JP" altLang="en-US"/>
          </a:p>
        </p:txBody>
      </p:sp>
      <p:sp>
        <p:nvSpPr>
          <p:cNvPr id="13" name="Text 9"/>
          <p:cNvSpPr txBox="1"/>
          <p:nvPr/>
        </p:nvSpPr>
        <p:spPr>
          <a:xfrm>
            <a:off x="6492240" y="1691640"/>
            <a:ext cx="3291840" cy="365760"/>
          </a:xfrm>
          <a:prstGeom prst="rect">
            <a:avLst/>
          </a:prstGeom>
          <a:noFill/>
          <a:ln/>
        </p:spPr>
        <p:txBody>
          <a:bodyPr wrap="square" lIns="0" tIns="0" rIns="0" bIns="0" rtlCol="0" anchor="ctr"/>
          <a:lstStyle/>
          <a:p>
            <a:pPr marL="0" indent="0">
              <a:buNone/>
            </a:pPr>
            <a:r>
              <a:rPr lang="en-US" sz="1500" b="1" dirty="0">
                <a:solidFill>
                  <a:srgbClr val="C8102E"/>
                </a:solidFill>
                <a:latin typeface="Meiryo" pitchFamily="34" charset="0"/>
                <a:ea typeface="Meiryo" pitchFamily="34" charset="-122"/>
                <a:cs typeface="Meiryo" pitchFamily="34" charset="-120"/>
              </a:rPr>
              <a:t>大風防（付属）</a:t>
            </a:r>
            <a:endParaRPr lang="en-US" sz="1500" dirty="0"/>
          </a:p>
        </p:txBody>
      </p:sp>
      <p:sp>
        <p:nvSpPr>
          <p:cNvPr id="14" name="Text 10"/>
          <p:cNvSpPr txBox="1"/>
          <p:nvPr/>
        </p:nvSpPr>
        <p:spPr>
          <a:xfrm>
            <a:off x="6492240" y="2029968"/>
            <a:ext cx="3291840" cy="274320"/>
          </a:xfrm>
          <a:prstGeom prst="rect">
            <a:avLst/>
          </a:prstGeom>
          <a:noFill/>
          <a:ln/>
        </p:spPr>
        <p:txBody>
          <a:bodyPr wrap="square" lIns="0" tIns="0" rIns="0" bIns="0" rtlCol="0" anchor="ctr"/>
          <a:lstStyle/>
          <a:p>
            <a:pPr marL="0" indent="0">
              <a:buNone/>
            </a:pPr>
            <a:r>
              <a:rPr lang="en-US" sz="1050" dirty="0">
                <a:solidFill>
                  <a:srgbClr val="5A5A5A"/>
                </a:solidFill>
                <a:latin typeface="Meiryo" pitchFamily="34" charset="0"/>
                <a:ea typeface="Meiryo" pitchFamily="34" charset="-122"/>
                <a:cs typeface="Meiryo" pitchFamily="34" charset="-120"/>
              </a:rPr>
              <a:t>屋外・風のある現場向け</a:t>
            </a:r>
            <a:endParaRPr lang="en-US" sz="1050" dirty="0"/>
          </a:p>
        </p:txBody>
      </p:sp>
      <p:sp>
        <p:nvSpPr>
          <p:cNvPr id="15" name="Shape 11"/>
          <p:cNvSpPr/>
          <p:nvPr/>
        </p:nvSpPr>
        <p:spPr>
          <a:xfrm>
            <a:off x="9966960" y="1737360"/>
            <a:ext cx="1463040" cy="292608"/>
          </a:xfrm>
          <a:prstGeom prst="roundRect">
            <a:avLst>
              <a:gd name="adj" fmla="val 50000"/>
            </a:avLst>
          </a:prstGeom>
          <a:solidFill>
            <a:srgbClr val="C8102E"/>
          </a:solidFill>
          <a:ln w="12700">
            <a:solidFill>
              <a:srgbClr val="C8102E"/>
            </a:solidFill>
            <a:prstDash val="solid"/>
          </a:ln>
        </p:spPr>
        <p:txBody>
          <a:bodyPr/>
          <a:lstStyle/>
          <a:p>
            <a:endParaRPr lang="ja-JP" altLang="en-US"/>
          </a:p>
        </p:txBody>
      </p:sp>
      <p:sp>
        <p:nvSpPr>
          <p:cNvPr id="16" name="Text 12"/>
          <p:cNvSpPr txBox="1"/>
          <p:nvPr/>
        </p:nvSpPr>
        <p:spPr>
          <a:xfrm>
            <a:off x="9966960" y="1737360"/>
            <a:ext cx="146304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Meiryo" pitchFamily="34" charset="0"/>
                <a:ea typeface="Meiryo" pitchFamily="34" charset="-122"/>
                <a:cs typeface="Meiryo" pitchFamily="34" charset="-120"/>
              </a:rPr>
              <a:t>屋外はこちら</a:t>
            </a:r>
            <a:endParaRPr lang="en-US" sz="1000" dirty="0"/>
          </a:p>
        </p:txBody>
      </p:sp>
      <p:pic>
        <p:nvPicPr>
          <p:cNvPr id="17" name="Image 2" descr="/tmp/claude-0/-home-claude/4a688268-d9c9-5c4a-9d22-4d8b0278a1ff/scratchpad/assets/ws_large_boom.jpg"/>
          <p:cNvPicPr>
            <a:picLocks noChangeAspect="1"/>
          </p:cNvPicPr>
          <p:nvPr/>
        </p:nvPicPr>
        <p:blipFill>
          <a:blip r:embed="rId5"/>
          <a:stretch>
            <a:fillRect/>
          </a:stretch>
        </p:blipFill>
        <p:spPr>
          <a:xfrm>
            <a:off x="6492240" y="2377440"/>
            <a:ext cx="3108960" cy="2331720"/>
          </a:xfrm>
          <a:prstGeom prst="rect">
            <a:avLst/>
          </a:prstGeom>
        </p:spPr>
      </p:pic>
      <p:pic>
        <p:nvPicPr>
          <p:cNvPr id="18" name="Image 3" descr="/tmp/claude-0/-home-claude/4a688268-d9c9-5c4a-9d22-4d8b0278a1ff/scratchpad/assets/ws_large.jpg"/>
          <p:cNvPicPr>
            <a:picLocks noChangeAspect="1"/>
          </p:cNvPicPr>
          <p:nvPr/>
        </p:nvPicPr>
        <p:blipFill>
          <a:blip r:embed="rId6"/>
          <a:stretch>
            <a:fillRect/>
          </a:stretch>
        </p:blipFill>
        <p:spPr>
          <a:xfrm>
            <a:off x="9784080" y="2377440"/>
            <a:ext cx="1645920" cy="2157984"/>
          </a:xfrm>
          <a:prstGeom prst="rect">
            <a:avLst/>
          </a:prstGeom>
        </p:spPr>
      </p:pic>
      <p:sp>
        <p:nvSpPr>
          <p:cNvPr id="19" name="Text 13"/>
          <p:cNvSpPr txBox="1"/>
          <p:nvPr/>
        </p:nvSpPr>
        <p:spPr>
          <a:xfrm>
            <a:off x="9784080" y="4526280"/>
            <a:ext cx="1645920" cy="228600"/>
          </a:xfrm>
          <a:prstGeom prst="rect">
            <a:avLst/>
          </a:prstGeom>
          <a:noFill/>
          <a:ln/>
        </p:spPr>
        <p:txBody>
          <a:bodyPr wrap="square" lIns="0" tIns="0" rIns="0" bIns="0" rtlCol="0" anchor="ctr"/>
          <a:lstStyle/>
          <a:p>
            <a:pPr marL="0" indent="0" algn="ctr">
              <a:buNone/>
            </a:pPr>
            <a:r>
              <a:rPr lang="en-US" sz="900" dirty="0">
                <a:solidFill>
                  <a:srgbClr val="9A9A9A"/>
                </a:solidFill>
                <a:latin typeface="Meiryo" pitchFamily="34" charset="0"/>
                <a:ea typeface="Meiryo" pitchFamily="34" charset="-122"/>
                <a:cs typeface="Meiryo" pitchFamily="34" charset="-120"/>
              </a:rPr>
              <a:t>単体</a:t>
            </a:r>
            <a:endParaRPr lang="en-US" sz="900" dirty="0"/>
          </a:p>
        </p:txBody>
      </p:sp>
      <p:sp>
        <p:nvSpPr>
          <p:cNvPr id="20" name="Shape 14"/>
          <p:cNvSpPr/>
          <p:nvPr/>
        </p:nvSpPr>
        <p:spPr>
          <a:xfrm>
            <a:off x="548640" y="4983480"/>
            <a:ext cx="3520440" cy="1325880"/>
          </a:xfrm>
          <a:prstGeom prst="roundRect">
            <a:avLst>
              <a:gd name="adj" fmla="val 8276"/>
            </a:avLst>
          </a:prstGeom>
          <a:solidFill>
            <a:srgbClr val="FFFFFF"/>
          </a:solidFill>
          <a:ln w="12700">
            <a:solidFill>
              <a:srgbClr val="D9D9D9"/>
            </a:solidFill>
            <a:prstDash val="solid"/>
          </a:ln>
        </p:spPr>
        <p:txBody>
          <a:bodyPr/>
          <a:lstStyle/>
          <a:p>
            <a:endParaRPr lang="ja-JP" altLang="en-US"/>
          </a:p>
        </p:txBody>
      </p:sp>
      <p:sp>
        <p:nvSpPr>
          <p:cNvPr id="21" name="Text 15"/>
          <p:cNvSpPr txBox="1"/>
          <p:nvPr/>
        </p:nvSpPr>
        <p:spPr>
          <a:xfrm>
            <a:off x="731520" y="5074920"/>
            <a:ext cx="3154680" cy="320040"/>
          </a:xfrm>
          <a:prstGeom prst="rect">
            <a:avLst/>
          </a:prstGeom>
          <a:noFill/>
          <a:ln/>
        </p:spPr>
        <p:txBody>
          <a:bodyPr wrap="square" lIns="0" tIns="0" rIns="0" bIns="0" rtlCol="0" anchor="ctr"/>
          <a:lstStyle/>
          <a:p>
            <a:pPr marL="0" indent="0">
              <a:buNone/>
            </a:pPr>
            <a:r>
              <a:rPr lang="en-US" sz="1250" b="1" dirty="0">
                <a:solidFill>
                  <a:srgbClr val="1A1A1A"/>
                </a:solidFill>
                <a:latin typeface="Meiryo" pitchFamily="34" charset="0"/>
                <a:ea typeface="Meiryo" pitchFamily="34" charset="-122"/>
                <a:cs typeface="Meiryo" pitchFamily="34" charset="-120"/>
              </a:rPr>
              <a:t>風音・吹かれを防ぐ</a:t>
            </a:r>
            <a:endParaRPr lang="en-US" sz="1250" dirty="0"/>
          </a:p>
        </p:txBody>
      </p:sp>
      <p:sp>
        <p:nvSpPr>
          <p:cNvPr id="22" name="Text 16"/>
          <p:cNvSpPr txBox="1"/>
          <p:nvPr/>
        </p:nvSpPr>
        <p:spPr>
          <a:xfrm>
            <a:off x="731520" y="5394960"/>
            <a:ext cx="3154680" cy="868680"/>
          </a:xfrm>
          <a:prstGeom prst="rect">
            <a:avLst/>
          </a:prstGeom>
          <a:noFill/>
          <a:ln/>
        </p:spPr>
        <p:txBody>
          <a:bodyPr wrap="square" lIns="0" tIns="0" rIns="0" bIns="0" rtlCol="0" anchor="t"/>
          <a:lstStyle/>
          <a:p>
            <a:pPr marL="0" indent="0">
              <a:buNone/>
            </a:pPr>
            <a:r>
              <a:rPr lang="en-US" sz="1000" dirty="0">
                <a:solidFill>
                  <a:srgbClr val="5A5A5A"/>
                </a:solidFill>
                <a:latin typeface="Meiryo" pitchFamily="34" charset="0"/>
                <a:ea typeface="Meiryo" pitchFamily="34" charset="-122"/>
                <a:cs typeface="Meiryo" pitchFamily="34" charset="-120"/>
              </a:rPr>
              <a:t>風や息が直接マイクに当たると「ボボッ」という大きなノイズになります。スポンジが気流を弱め、声だけを通します。</a:t>
            </a:r>
            <a:endParaRPr lang="en-US" sz="1000" dirty="0"/>
          </a:p>
        </p:txBody>
      </p:sp>
      <p:sp>
        <p:nvSpPr>
          <p:cNvPr id="23" name="Shape 17"/>
          <p:cNvSpPr/>
          <p:nvPr/>
        </p:nvSpPr>
        <p:spPr>
          <a:xfrm>
            <a:off x="4297680" y="4983480"/>
            <a:ext cx="3520440" cy="1325880"/>
          </a:xfrm>
          <a:prstGeom prst="roundRect">
            <a:avLst>
              <a:gd name="adj" fmla="val 8276"/>
            </a:avLst>
          </a:prstGeom>
          <a:solidFill>
            <a:srgbClr val="FFFFFF"/>
          </a:solidFill>
          <a:ln w="12700">
            <a:solidFill>
              <a:srgbClr val="D9D9D9"/>
            </a:solidFill>
            <a:prstDash val="solid"/>
          </a:ln>
        </p:spPr>
        <p:txBody>
          <a:bodyPr/>
          <a:lstStyle/>
          <a:p>
            <a:endParaRPr lang="ja-JP" altLang="en-US"/>
          </a:p>
        </p:txBody>
      </p:sp>
      <p:sp>
        <p:nvSpPr>
          <p:cNvPr id="24" name="Text 18"/>
          <p:cNvSpPr txBox="1"/>
          <p:nvPr/>
        </p:nvSpPr>
        <p:spPr>
          <a:xfrm>
            <a:off x="4480560" y="5074920"/>
            <a:ext cx="3154680" cy="320040"/>
          </a:xfrm>
          <a:prstGeom prst="rect">
            <a:avLst/>
          </a:prstGeom>
          <a:noFill/>
          <a:ln/>
        </p:spPr>
        <p:txBody>
          <a:bodyPr wrap="square" lIns="0" tIns="0" rIns="0" bIns="0" rtlCol="0" anchor="ctr"/>
          <a:lstStyle/>
          <a:p>
            <a:pPr marL="0" indent="0">
              <a:buNone/>
            </a:pPr>
            <a:r>
              <a:rPr lang="en-US" sz="1250" b="1" dirty="0">
                <a:solidFill>
                  <a:srgbClr val="1A1A1A"/>
                </a:solidFill>
                <a:latin typeface="Meiryo" pitchFamily="34" charset="0"/>
                <a:ea typeface="Meiryo" pitchFamily="34" charset="-122"/>
                <a:cs typeface="Meiryo" pitchFamily="34" charset="-120"/>
              </a:rPr>
              <a:t>詰まりを防ぎ、衛生的に保つ</a:t>
            </a:r>
            <a:endParaRPr lang="en-US" sz="1250" dirty="0"/>
          </a:p>
        </p:txBody>
      </p:sp>
      <p:sp>
        <p:nvSpPr>
          <p:cNvPr id="25" name="Text 19"/>
          <p:cNvSpPr txBox="1"/>
          <p:nvPr/>
        </p:nvSpPr>
        <p:spPr>
          <a:xfrm>
            <a:off x="4480560" y="5394960"/>
            <a:ext cx="3154680" cy="868680"/>
          </a:xfrm>
          <a:prstGeom prst="rect">
            <a:avLst/>
          </a:prstGeom>
          <a:noFill/>
          <a:ln/>
        </p:spPr>
        <p:txBody>
          <a:bodyPr wrap="square" lIns="0" tIns="0" rIns="0" bIns="0" rtlCol="0" anchor="t"/>
          <a:lstStyle/>
          <a:p>
            <a:pPr marL="0" indent="0">
              <a:buNone/>
            </a:pPr>
            <a:r>
              <a:rPr lang="en-US" sz="1000" dirty="0">
                <a:solidFill>
                  <a:srgbClr val="5A5A5A"/>
                </a:solidFill>
                <a:latin typeface="Meiryo" pitchFamily="34" charset="0"/>
                <a:ea typeface="Meiryo" pitchFamily="34" charset="-122"/>
                <a:cs typeface="Meiryo" pitchFamily="34" charset="-120"/>
              </a:rPr>
              <a:t>ほこり・粉じん・飛沫がマイク孔に入るのを防ぎ、感度が徐々に落ちるのを防ぎます。汚れたら風防だけ交換・洗浄でき、共用時も清潔に使えます。</a:t>
            </a:r>
            <a:endParaRPr lang="en-US" sz="1000" dirty="0"/>
          </a:p>
        </p:txBody>
      </p:sp>
      <p:sp>
        <p:nvSpPr>
          <p:cNvPr id="26" name="Shape 20"/>
          <p:cNvSpPr/>
          <p:nvPr/>
        </p:nvSpPr>
        <p:spPr>
          <a:xfrm>
            <a:off x="8046720" y="4983480"/>
            <a:ext cx="3520440" cy="1325880"/>
          </a:xfrm>
          <a:prstGeom prst="roundRect">
            <a:avLst>
              <a:gd name="adj" fmla="val 8276"/>
            </a:avLst>
          </a:prstGeom>
          <a:solidFill>
            <a:srgbClr val="FFFFFF"/>
          </a:solidFill>
          <a:ln w="12700">
            <a:solidFill>
              <a:srgbClr val="D9D9D9"/>
            </a:solidFill>
            <a:prstDash val="solid"/>
          </a:ln>
        </p:spPr>
        <p:txBody>
          <a:bodyPr/>
          <a:lstStyle/>
          <a:p>
            <a:endParaRPr lang="ja-JP" altLang="en-US"/>
          </a:p>
        </p:txBody>
      </p:sp>
      <p:sp>
        <p:nvSpPr>
          <p:cNvPr id="27" name="Text 21"/>
          <p:cNvSpPr txBox="1"/>
          <p:nvPr/>
        </p:nvSpPr>
        <p:spPr>
          <a:xfrm>
            <a:off x="8229600" y="5074920"/>
            <a:ext cx="3154680" cy="320040"/>
          </a:xfrm>
          <a:prstGeom prst="rect">
            <a:avLst/>
          </a:prstGeom>
          <a:noFill/>
          <a:ln/>
        </p:spPr>
        <p:txBody>
          <a:bodyPr wrap="square" lIns="0" tIns="0" rIns="0" bIns="0" rtlCol="0" anchor="ctr"/>
          <a:lstStyle/>
          <a:p>
            <a:pPr marL="0" indent="0">
              <a:buNone/>
            </a:pPr>
            <a:r>
              <a:rPr lang="en-US" sz="1250" b="1" dirty="0">
                <a:solidFill>
                  <a:srgbClr val="1A1A1A"/>
                </a:solidFill>
                <a:latin typeface="Meiryo" pitchFamily="34" charset="0"/>
                <a:ea typeface="Meiryo" pitchFamily="34" charset="-122"/>
                <a:cs typeface="Meiryo" pitchFamily="34" charset="-120"/>
              </a:rPr>
              <a:t>マイク方式を問わず大切な予防</a:t>
            </a:r>
            <a:endParaRPr lang="en-US" sz="1250" dirty="0"/>
          </a:p>
        </p:txBody>
      </p:sp>
      <p:sp>
        <p:nvSpPr>
          <p:cNvPr id="28" name="Text 22"/>
          <p:cNvSpPr txBox="1"/>
          <p:nvPr/>
        </p:nvSpPr>
        <p:spPr>
          <a:xfrm>
            <a:off x="8229600" y="5394960"/>
            <a:ext cx="3154680" cy="868680"/>
          </a:xfrm>
          <a:prstGeom prst="rect">
            <a:avLst/>
          </a:prstGeom>
          <a:noFill/>
          <a:ln/>
        </p:spPr>
        <p:txBody>
          <a:bodyPr wrap="square" lIns="0" tIns="0" rIns="0" bIns="0" rtlCol="0" anchor="t"/>
          <a:lstStyle/>
          <a:p>
            <a:pPr marL="0" indent="0">
              <a:buNone/>
            </a:pPr>
            <a:r>
              <a:rPr lang="en-US" sz="1000" dirty="0">
                <a:solidFill>
                  <a:srgbClr val="5A5A5A"/>
                </a:solidFill>
                <a:latin typeface="Meiryo" pitchFamily="34" charset="0"/>
                <a:ea typeface="Meiryo" pitchFamily="34" charset="-122"/>
                <a:cs typeface="Meiryo" pitchFamily="34" charset="-120"/>
              </a:rPr>
              <a:t>どのヘッドセットでも詰まりは感度低下の原因です。2マイクでノイズを推定する方式では、片側だけ詰まるとマイク間のバランスが崩れ、ノイズ抑圧の効きも変わりやすくなります。風防は最も手軽な予防策です。</a:t>
            </a:r>
            <a:endParaRPr lang="en-US" sz="1000" dirty="0"/>
          </a:p>
        </p:txBody>
      </p:sp>
      <p:sp>
        <p:nvSpPr>
          <p:cNvPr id="29" name="Text 23"/>
          <p:cNvSpPr txBox="1"/>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9A9A"/>
                </a:solidFill>
                <a:latin typeface="Meiryo" pitchFamily="34" charset="0"/>
                <a:ea typeface="Meiryo" pitchFamily="34" charset="-122"/>
                <a:cs typeface="Meiryo" pitchFamily="34" charset="-120"/>
              </a:rPr>
              <a:t>VEXA vs 骨伝導ヘッドセット 比較資料  |  幹開発株式会社</a:t>
            </a:r>
            <a:endParaRPr lang="en-US" sz="900" dirty="0"/>
          </a:p>
        </p:txBody>
      </p:sp>
      <p:sp>
        <p:nvSpPr>
          <p:cNvPr id="30" name="Text 24"/>
          <p:cNvSpPr txBox="1"/>
          <p:nvPr/>
        </p:nvSpPr>
        <p:spPr>
          <a:xfrm>
            <a:off x="11155680" y="6446520"/>
            <a:ext cx="457200" cy="274320"/>
          </a:xfrm>
          <a:prstGeom prst="rect">
            <a:avLst/>
          </a:prstGeom>
          <a:noFill/>
          <a:ln/>
        </p:spPr>
        <p:txBody>
          <a:bodyPr wrap="square" lIns="0" tIns="0" rIns="0" bIns="0" rtlCol="0" anchor="ctr"/>
          <a:lstStyle/>
          <a:p>
            <a:pPr marL="0" indent="0" algn="r">
              <a:buNone/>
            </a:pPr>
            <a:r>
              <a:rPr lang="en-US" sz="900" dirty="0">
                <a:solidFill>
                  <a:srgbClr val="9A9A9A"/>
                </a:solidFill>
                <a:latin typeface="Meiryo" pitchFamily="34" charset="0"/>
                <a:ea typeface="Meiryo" pitchFamily="34" charset="-122"/>
                <a:cs typeface="Meiryo" pitchFamily="34" charset="-120"/>
              </a:rPr>
              <a:t>17</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1A1A1A"/>
                </a:solidFill>
                <a:latin typeface="Meiryo" pitchFamily="34" charset="0"/>
                <a:ea typeface="Meiryo" pitchFamily="34" charset="-122"/>
                <a:cs typeface="Meiryo" pitchFamily="34" charset="-120"/>
              </a:rPr>
              <a:t>専用アタッチメント ― 耳の中まで音を届ける</a:t>
            </a:r>
            <a:endParaRPr lang="en-US" sz="3000" dirty="0"/>
          </a:p>
        </p:txBody>
      </p:sp>
      <p:sp>
        <p:nvSpPr>
          <p:cNvPr id="3" name="Text 1"/>
          <p:cNvSpPr txBox="1"/>
          <p:nvPr/>
        </p:nvSpPr>
        <p:spPr>
          <a:xfrm>
            <a:off x="548640" y="1005840"/>
            <a:ext cx="11064240" cy="365760"/>
          </a:xfrm>
          <a:prstGeom prst="rect">
            <a:avLst/>
          </a:prstGeom>
          <a:noFill/>
          <a:ln/>
        </p:spPr>
        <p:txBody>
          <a:bodyPr wrap="square" lIns="0" tIns="0" rIns="0" bIns="0" rtlCol="0" anchor="ctr"/>
          <a:lstStyle/>
          <a:p>
            <a:pPr marL="0" indent="0">
              <a:buNone/>
            </a:pPr>
            <a:r>
              <a:rPr lang="en-US" sz="1400" dirty="0">
                <a:solidFill>
                  <a:srgbClr val="5A5A5A"/>
                </a:solidFill>
                <a:latin typeface="Meiryo" pitchFamily="34" charset="0"/>
                <a:ea typeface="Meiryo" pitchFamily="34" charset="-122"/>
                <a:cs typeface="Meiryo" pitchFamily="34" charset="-120"/>
              </a:rPr>
              <a:t>スピーカー部に装着するシリコン製アタッチメント。必要な現場だけ「耳に近づける」使い方ができます</a:t>
            </a:r>
            <a:endParaRPr lang="en-US" sz="1400" dirty="0"/>
          </a:p>
        </p:txBody>
      </p:sp>
      <p:sp>
        <p:nvSpPr>
          <p:cNvPr id="4" name="Shape 2"/>
          <p:cNvSpPr/>
          <p:nvPr/>
        </p:nvSpPr>
        <p:spPr>
          <a:xfrm>
            <a:off x="9326880" y="384048"/>
            <a:ext cx="2286000" cy="310896"/>
          </a:xfrm>
          <a:prstGeom prst="roundRect">
            <a:avLst>
              <a:gd name="adj" fmla="val 50000"/>
            </a:avLst>
          </a:prstGeom>
          <a:solidFill>
            <a:srgbClr val="C8102E"/>
          </a:solidFill>
          <a:ln w="12700">
            <a:solidFill>
              <a:srgbClr val="C8102E"/>
            </a:solidFill>
            <a:prstDash val="solid"/>
          </a:ln>
        </p:spPr>
        <p:txBody>
          <a:bodyPr/>
          <a:lstStyle/>
          <a:p>
            <a:endParaRPr lang="ja-JP" altLang="en-US"/>
          </a:p>
        </p:txBody>
      </p:sp>
      <p:sp>
        <p:nvSpPr>
          <p:cNvPr id="5" name="Text 3"/>
          <p:cNvSpPr txBox="1"/>
          <p:nvPr/>
        </p:nvSpPr>
        <p:spPr>
          <a:xfrm>
            <a:off x="9326880" y="384048"/>
            <a:ext cx="2286000" cy="310896"/>
          </a:xfrm>
          <a:prstGeom prst="rect">
            <a:avLst/>
          </a:prstGeom>
          <a:noFill/>
          <a:ln/>
        </p:spPr>
        <p:txBody>
          <a:bodyPr wrap="square" lIns="0" tIns="0" rIns="0" bIns="0" rtlCol="0" anchor="ctr"/>
          <a:lstStyle/>
          <a:p>
            <a:pPr marL="0" indent="0" algn="ctr">
              <a:buNone/>
            </a:pPr>
            <a:r>
              <a:rPr lang="en-US" sz="950" b="1" dirty="0">
                <a:solidFill>
                  <a:srgbClr val="FFFFFF"/>
                </a:solidFill>
                <a:latin typeface="Meiryo" pitchFamily="34" charset="0"/>
                <a:ea typeface="Meiryo" pitchFamily="34" charset="-122"/>
                <a:cs typeface="Meiryo" pitchFamily="34" charset="-120"/>
              </a:rPr>
              <a:t>VEXA 専用オプション（別売）</a:t>
            </a:r>
            <a:endParaRPr lang="en-US" sz="950" dirty="0"/>
          </a:p>
        </p:txBody>
      </p:sp>
      <p:pic>
        <p:nvPicPr>
          <p:cNvPr id="6" name="Image 0" descr="/tmp/claude-0/-home-claude/4a688268-d9c9-5c4a-9d22-4d8b0278a1ff/scratchpad/assets/attach.jpg"/>
          <p:cNvPicPr>
            <a:picLocks noChangeAspect="1"/>
          </p:cNvPicPr>
          <p:nvPr/>
        </p:nvPicPr>
        <p:blipFill>
          <a:blip r:embed="rId3"/>
          <a:stretch>
            <a:fillRect/>
          </a:stretch>
        </p:blipFill>
        <p:spPr>
          <a:xfrm>
            <a:off x="548640" y="1508760"/>
            <a:ext cx="6949440" cy="2084832"/>
          </a:xfrm>
          <a:prstGeom prst="rect">
            <a:avLst/>
          </a:prstGeom>
        </p:spPr>
      </p:pic>
      <p:sp>
        <p:nvSpPr>
          <p:cNvPr id="7" name="Text 4"/>
          <p:cNvSpPr txBox="1"/>
          <p:nvPr/>
        </p:nvSpPr>
        <p:spPr>
          <a:xfrm>
            <a:off x="548640" y="3611880"/>
            <a:ext cx="6949440" cy="228600"/>
          </a:xfrm>
          <a:prstGeom prst="rect">
            <a:avLst/>
          </a:prstGeom>
          <a:noFill/>
          <a:ln/>
        </p:spPr>
        <p:txBody>
          <a:bodyPr wrap="square" lIns="0" tIns="0" rIns="0" bIns="0" rtlCol="0" anchor="ctr"/>
          <a:lstStyle/>
          <a:p>
            <a:pPr marL="0" indent="0">
              <a:buNone/>
            </a:pPr>
            <a:r>
              <a:rPr lang="en-US" sz="900" dirty="0">
                <a:solidFill>
                  <a:srgbClr val="9A9A9A"/>
                </a:solidFill>
                <a:latin typeface="Meiryo" pitchFamily="34" charset="0"/>
                <a:ea typeface="Meiryo" pitchFamily="34" charset="-122"/>
                <a:cs typeface="Meiryo" pitchFamily="34" charset="-120"/>
              </a:rPr>
              <a:t>スピーカー部に被せて装着。音の出口が耳穴側に向く形状</a:t>
            </a:r>
            <a:endParaRPr lang="en-US" sz="900" dirty="0"/>
          </a:p>
        </p:txBody>
      </p:sp>
      <p:sp>
        <p:nvSpPr>
          <p:cNvPr id="8" name="Shape 5"/>
          <p:cNvSpPr/>
          <p:nvPr/>
        </p:nvSpPr>
        <p:spPr>
          <a:xfrm>
            <a:off x="7772400" y="1508760"/>
            <a:ext cx="3886200" cy="2331720"/>
          </a:xfrm>
          <a:prstGeom prst="roundRect">
            <a:avLst>
              <a:gd name="adj" fmla="val 5882"/>
            </a:avLst>
          </a:prstGeom>
          <a:solidFill>
            <a:srgbClr val="F3F3F3"/>
          </a:solidFill>
          <a:ln w="12700">
            <a:solidFill>
              <a:srgbClr val="F3F3F3"/>
            </a:solidFill>
            <a:prstDash val="solid"/>
          </a:ln>
        </p:spPr>
        <p:txBody>
          <a:bodyPr/>
          <a:lstStyle/>
          <a:p>
            <a:endParaRPr lang="ja-JP" altLang="en-US"/>
          </a:p>
        </p:txBody>
      </p:sp>
      <p:sp>
        <p:nvSpPr>
          <p:cNvPr id="9" name="Text 6"/>
          <p:cNvSpPr txBox="1"/>
          <p:nvPr/>
        </p:nvSpPr>
        <p:spPr>
          <a:xfrm>
            <a:off x="8001000" y="1627632"/>
            <a:ext cx="3474720" cy="320040"/>
          </a:xfrm>
          <a:prstGeom prst="rect">
            <a:avLst/>
          </a:prstGeom>
          <a:noFill/>
          <a:ln/>
        </p:spPr>
        <p:txBody>
          <a:bodyPr wrap="square" lIns="0" tIns="0" rIns="0" bIns="0" rtlCol="0" anchor="ctr"/>
          <a:lstStyle/>
          <a:p>
            <a:pPr marL="0" indent="0">
              <a:buNone/>
            </a:pPr>
            <a:r>
              <a:rPr lang="en-US" sz="1300" b="1" dirty="0">
                <a:solidFill>
                  <a:srgbClr val="1A1A1A"/>
                </a:solidFill>
                <a:latin typeface="Meiryo" pitchFamily="34" charset="0"/>
                <a:ea typeface="Meiryo" pitchFamily="34" charset="-122"/>
                <a:cs typeface="Meiryo" pitchFamily="34" charset="-120"/>
              </a:rPr>
              <a:t>使い分け</a:t>
            </a:r>
            <a:endParaRPr lang="en-US" sz="1300" dirty="0"/>
          </a:p>
        </p:txBody>
      </p:sp>
      <p:sp>
        <p:nvSpPr>
          <p:cNvPr id="10" name="Shape 7"/>
          <p:cNvSpPr/>
          <p:nvPr/>
        </p:nvSpPr>
        <p:spPr>
          <a:xfrm>
            <a:off x="8001000" y="2103120"/>
            <a:ext cx="685800" cy="365760"/>
          </a:xfrm>
          <a:prstGeom prst="roundRect">
            <a:avLst>
              <a:gd name="adj" fmla="val 50000"/>
            </a:avLst>
          </a:prstGeom>
          <a:solidFill>
            <a:srgbClr val="9A9A9A"/>
          </a:solidFill>
          <a:ln w="12700">
            <a:solidFill>
              <a:srgbClr val="9A9A9A"/>
            </a:solidFill>
            <a:prstDash val="solid"/>
          </a:ln>
        </p:spPr>
        <p:txBody>
          <a:bodyPr/>
          <a:lstStyle/>
          <a:p>
            <a:endParaRPr lang="ja-JP" altLang="en-US"/>
          </a:p>
        </p:txBody>
      </p:sp>
      <p:sp>
        <p:nvSpPr>
          <p:cNvPr id="11" name="Text 8"/>
          <p:cNvSpPr txBox="1"/>
          <p:nvPr/>
        </p:nvSpPr>
        <p:spPr>
          <a:xfrm>
            <a:off x="8001000" y="2103120"/>
            <a:ext cx="685800" cy="365760"/>
          </a:xfrm>
          <a:prstGeom prst="rect">
            <a:avLst/>
          </a:prstGeom>
          <a:noFill/>
          <a:ln/>
        </p:spPr>
        <p:txBody>
          <a:bodyPr wrap="square" lIns="0" tIns="0" rIns="0" bIns="0" rtlCol="0" anchor="ctr"/>
          <a:lstStyle/>
          <a:p>
            <a:pPr marL="0" indent="0" algn="ctr">
              <a:buNone/>
            </a:pPr>
            <a:r>
              <a:rPr lang="en-US" sz="1100" b="1" dirty="0">
                <a:solidFill>
                  <a:srgbClr val="FFFFFF"/>
                </a:solidFill>
                <a:latin typeface="Meiryo" pitchFamily="34" charset="0"/>
                <a:ea typeface="Meiryo" pitchFamily="34" charset="-122"/>
                <a:cs typeface="Meiryo" pitchFamily="34" charset="-120"/>
              </a:rPr>
              <a:t>なし</a:t>
            </a:r>
            <a:endParaRPr lang="en-US" sz="1100" dirty="0"/>
          </a:p>
        </p:txBody>
      </p:sp>
      <p:sp>
        <p:nvSpPr>
          <p:cNvPr id="12" name="Text 9"/>
          <p:cNvSpPr txBox="1"/>
          <p:nvPr/>
        </p:nvSpPr>
        <p:spPr>
          <a:xfrm>
            <a:off x="8823960" y="2057400"/>
            <a:ext cx="2697480" cy="822960"/>
          </a:xfrm>
          <a:prstGeom prst="rect">
            <a:avLst/>
          </a:prstGeom>
          <a:noFill/>
          <a:ln/>
        </p:spPr>
        <p:txBody>
          <a:bodyPr wrap="square" lIns="0" tIns="0" rIns="0" bIns="0" rtlCol="0" anchor="t"/>
          <a:lstStyle/>
          <a:p>
            <a:pPr marL="0" indent="0">
              <a:buNone/>
            </a:pPr>
            <a:r>
              <a:rPr lang="en-US" sz="1050" dirty="0">
                <a:solidFill>
                  <a:srgbClr val="1A1A1A"/>
                </a:solidFill>
                <a:latin typeface="Meiryo" pitchFamily="34" charset="0"/>
                <a:ea typeface="Meiryo" pitchFamily="34" charset="-122"/>
                <a:cs typeface="Meiryo" pitchFamily="34" charset="-120"/>
              </a:rPr>
              <a:t>耳を塞がず周囲の音を優先。通常の現場・声かけが多い環境。</a:t>
            </a:r>
            <a:endParaRPr lang="en-US" sz="1050" dirty="0"/>
          </a:p>
        </p:txBody>
      </p:sp>
      <p:sp>
        <p:nvSpPr>
          <p:cNvPr id="13" name="Shape 10"/>
          <p:cNvSpPr/>
          <p:nvPr/>
        </p:nvSpPr>
        <p:spPr>
          <a:xfrm>
            <a:off x="8001000" y="2971800"/>
            <a:ext cx="685800" cy="365760"/>
          </a:xfrm>
          <a:prstGeom prst="roundRect">
            <a:avLst>
              <a:gd name="adj" fmla="val 50000"/>
            </a:avLst>
          </a:prstGeom>
          <a:solidFill>
            <a:srgbClr val="C8102E"/>
          </a:solidFill>
          <a:ln w="12700">
            <a:solidFill>
              <a:srgbClr val="C8102E"/>
            </a:solidFill>
            <a:prstDash val="solid"/>
          </a:ln>
        </p:spPr>
        <p:txBody>
          <a:bodyPr/>
          <a:lstStyle/>
          <a:p>
            <a:endParaRPr lang="ja-JP" altLang="en-US"/>
          </a:p>
        </p:txBody>
      </p:sp>
      <p:sp>
        <p:nvSpPr>
          <p:cNvPr id="14" name="Text 11"/>
          <p:cNvSpPr txBox="1"/>
          <p:nvPr/>
        </p:nvSpPr>
        <p:spPr>
          <a:xfrm>
            <a:off x="8001000" y="2971800"/>
            <a:ext cx="685800" cy="365760"/>
          </a:xfrm>
          <a:prstGeom prst="rect">
            <a:avLst/>
          </a:prstGeom>
          <a:noFill/>
          <a:ln/>
        </p:spPr>
        <p:txBody>
          <a:bodyPr wrap="square" lIns="0" tIns="0" rIns="0" bIns="0" rtlCol="0" anchor="ctr"/>
          <a:lstStyle/>
          <a:p>
            <a:pPr marL="0" indent="0" algn="ctr">
              <a:buNone/>
            </a:pPr>
            <a:r>
              <a:rPr lang="en-US" sz="1100" b="1" dirty="0">
                <a:solidFill>
                  <a:srgbClr val="FFFFFF"/>
                </a:solidFill>
                <a:latin typeface="Meiryo" pitchFamily="34" charset="0"/>
                <a:ea typeface="Meiryo" pitchFamily="34" charset="-122"/>
                <a:cs typeface="Meiryo" pitchFamily="34" charset="-120"/>
              </a:rPr>
              <a:t>あり</a:t>
            </a:r>
            <a:endParaRPr lang="en-US" sz="1100" dirty="0"/>
          </a:p>
        </p:txBody>
      </p:sp>
      <p:sp>
        <p:nvSpPr>
          <p:cNvPr id="15" name="Text 12"/>
          <p:cNvSpPr txBox="1"/>
          <p:nvPr/>
        </p:nvSpPr>
        <p:spPr>
          <a:xfrm>
            <a:off x="8823960" y="2926080"/>
            <a:ext cx="2697480" cy="822960"/>
          </a:xfrm>
          <a:prstGeom prst="rect">
            <a:avLst/>
          </a:prstGeom>
          <a:noFill/>
          <a:ln/>
        </p:spPr>
        <p:txBody>
          <a:bodyPr wrap="square" lIns="0" tIns="0" rIns="0" bIns="0" rtlCol="0" anchor="t"/>
          <a:lstStyle/>
          <a:p>
            <a:pPr marL="0" indent="0">
              <a:buNone/>
            </a:pPr>
            <a:r>
              <a:rPr lang="en-US" sz="1050" dirty="0">
                <a:solidFill>
                  <a:srgbClr val="1A1A1A"/>
                </a:solidFill>
                <a:latin typeface="Meiryo" pitchFamily="34" charset="0"/>
                <a:ea typeface="Meiryo" pitchFamily="34" charset="-122"/>
                <a:cs typeface="Meiryo" pitchFamily="34" charset="-120"/>
              </a:rPr>
              <a:t>耳穴に音を集めて相手の声を優先。騒音の大きい現場・アナウンスを聞き逃したくない時。</a:t>
            </a:r>
            <a:endParaRPr lang="en-US" sz="1050" dirty="0"/>
          </a:p>
        </p:txBody>
      </p:sp>
      <p:sp>
        <p:nvSpPr>
          <p:cNvPr id="16" name="Shape 13"/>
          <p:cNvSpPr/>
          <p:nvPr/>
        </p:nvSpPr>
        <p:spPr>
          <a:xfrm>
            <a:off x="548640" y="4069080"/>
            <a:ext cx="2651760" cy="2240280"/>
          </a:xfrm>
          <a:prstGeom prst="roundRect">
            <a:avLst>
              <a:gd name="adj" fmla="val 4898"/>
            </a:avLst>
          </a:prstGeom>
          <a:solidFill>
            <a:srgbClr val="FFFFFF"/>
          </a:solidFill>
          <a:ln w="12700">
            <a:solidFill>
              <a:srgbClr val="D9D9D9"/>
            </a:solidFill>
            <a:prstDash val="solid"/>
          </a:ln>
        </p:spPr>
        <p:txBody>
          <a:bodyPr/>
          <a:lstStyle/>
          <a:p>
            <a:endParaRPr lang="ja-JP" altLang="en-US"/>
          </a:p>
        </p:txBody>
      </p:sp>
      <p:sp>
        <p:nvSpPr>
          <p:cNvPr id="17" name="Shape 14"/>
          <p:cNvSpPr/>
          <p:nvPr/>
        </p:nvSpPr>
        <p:spPr>
          <a:xfrm>
            <a:off x="731520" y="4224528"/>
            <a:ext cx="384048" cy="384048"/>
          </a:xfrm>
          <a:prstGeom prst="ellipse">
            <a:avLst/>
          </a:prstGeom>
          <a:solidFill>
            <a:srgbClr val="C8102E"/>
          </a:solidFill>
          <a:ln w="12700">
            <a:solidFill>
              <a:srgbClr val="C8102E"/>
            </a:solidFill>
            <a:prstDash val="solid"/>
          </a:ln>
        </p:spPr>
        <p:txBody>
          <a:bodyPr/>
          <a:lstStyle/>
          <a:p>
            <a:endParaRPr lang="ja-JP" altLang="en-US"/>
          </a:p>
        </p:txBody>
      </p:sp>
      <p:sp>
        <p:nvSpPr>
          <p:cNvPr id="18" name="Text 15"/>
          <p:cNvSpPr txBox="1"/>
          <p:nvPr/>
        </p:nvSpPr>
        <p:spPr>
          <a:xfrm>
            <a:off x="731520" y="4224528"/>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19" name="Text 16"/>
          <p:cNvSpPr txBox="1"/>
          <p:nvPr/>
        </p:nvSpPr>
        <p:spPr>
          <a:xfrm>
            <a:off x="731520" y="4709160"/>
            <a:ext cx="2286000" cy="548640"/>
          </a:xfrm>
          <a:prstGeom prst="rect">
            <a:avLst/>
          </a:prstGeom>
          <a:noFill/>
          <a:ln/>
        </p:spPr>
        <p:txBody>
          <a:bodyPr wrap="square" lIns="0" tIns="0" rIns="0" bIns="0" rtlCol="0" anchor="t"/>
          <a:lstStyle/>
          <a:p>
            <a:pPr marL="0" indent="0">
              <a:buNone/>
            </a:pPr>
            <a:r>
              <a:rPr lang="en-US" sz="1200" b="1" dirty="0">
                <a:solidFill>
                  <a:srgbClr val="1A1A1A"/>
                </a:solidFill>
                <a:latin typeface="Meiryo" pitchFamily="34" charset="0"/>
                <a:ea typeface="Meiryo" pitchFamily="34" charset="-122"/>
                <a:cs typeface="Meiryo" pitchFamily="34" charset="-120"/>
              </a:rPr>
              <a:t>騒音下でも相手の声が届く</a:t>
            </a:r>
            <a:endParaRPr lang="en-US" sz="1200" dirty="0"/>
          </a:p>
        </p:txBody>
      </p:sp>
      <p:sp>
        <p:nvSpPr>
          <p:cNvPr id="20" name="Text 17"/>
          <p:cNvSpPr txBox="1"/>
          <p:nvPr/>
        </p:nvSpPr>
        <p:spPr>
          <a:xfrm>
            <a:off x="731520" y="5257800"/>
            <a:ext cx="2286000" cy="1005840"/>
          </a:xfrm>
          <a:prstGeom prst="rect">
            <a:avLst/>
          </a:prstGeom>
          <a:noFill/>
          <a:ln/>
        </p:spPr>
        <p:txBody>
          <a:bodyPr wrap="square" lIns="0" tIns="0" rIns="0" bIns="0" rtlCol="0" anchor="t"/>
          <a:lstStyle/>
          <a:p>
            <a:pPr marL="0" indent="0">
              <a:buNone/>
            </a:pPr>
            <a:r>
              <a:rPr lang="en-US" sz="1000" dirty="0">
                <a:solidFill>
                  <a:srgbClr val="5A5A5A"/>
                </a:solidFill>
                <a:latin typeface="Meiryo" pitchFamily="34" charset="0"/>
                <a:ea typeface="Meiryo" pitchFamily="34" charset="-122"/>
                <a:cs typeface="Meiryo" pitchFamily="34" charset="-120"/>
              </a:rPr>
              <a:t>スピーカーの音を耳の中へ導くので、周囲がうるさくても相手の声が埋もれにくくなります。</a:t>
            </a:r>
            <a:endParaRPr lang="en-US" sz="1000" dirty="0"/>
          </a:p>
        </p:txBody>
      </p:sp>
      <p:sp>
        <p:nvSpPr>
          <p:cNvPr id="21" name="Shape 18"/>
          <p:cNvSpPr/>
          <p:nvPr/>
        </p:nvSpPr>
        <p:spPr>
          <a:xfrm>
            <a:off x="3360420" y="4069080"/>
            <a:ext cx="2651760" cy="2240280"/>
          </a:xfrm>
          <a:prstGeom prst="roundRect">
            <a:avLst>
              <a:gd name="adj" fmla="val 4898"/>
            </a:avLst>
          </a:prstGeom>
          <a:solidFill>
            <a:srgbClr val="FFFFFF"/>
          </a:solidFill>
          <a:ln w="12700">
            <a:solidFill>
              <a:srgbClr val="D9D9D9"/>
            </a:solidFill>
            <a:prstDash val="solid"/>
          </a:ln>
        </p:spPr>
        <p:txBody>
          <a:bodyPr/>
          <a:lstStyle/>
          <a:p>
            <a:endParaRPr lang="ja-JP" altLang="en-US"/>
          </a:p>
        </p:txBody>
      </p:sp>
      <p:sp>
        <p:nvSpPr>
          <p:cNvPr id="22" name="Shape 19"/>
          <p:cNvSpPr/>
          <p:nvPr/>
        </p:nvSpPr>
        <p:spPr>
          <a:xfrm>
            <a:off x="3543300" y="4224528"/>
            <a:ext cx="384048" cy="384048"/>
          </a:xfrm>
          <a:prstGeom prst="ellipse">
            <a:avLst/>
          </a:prstGeom>
          <a:solidFill>
            <a:srgbClr val="C8102E"/>
          </a:solidFill>
          <a:ln w="12700">
            <a:solidFill>
              <a:srgbClr val="C8102E"/>
            </a:solidFill>
            <a:prstDash val="solid"/>
          </a:ln>
        </p:spPr>
        <p:txBody>
          <a:bodyPr/>
          <a:lstStyle/>
          <a:p>
            <a:endParaRPr lang="ja-JP" altLang="en-US"/>
          </a:p>
        </p:txBody>
      </p:sp>
      <p:sp>
        <p:nvSpPr>
          <p:cNvPr id="23" name="Text 20"/>
          <p:cNvSpPr txBox="1"/>
          <p:nvPr/>
        </p:nvSpPr>
        <p:spPr>
          <a:xfrm>
            <a:off x="3543300" y="4224528"/>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24" name="Text 21"/>
          <p:cNvSpPr txBox="1"/>
          <p:nvPr/>
        </p:nvSpPr>
        <p:spPr>
          <a:xfrm>
            <a:off x="3543300" y="4709160"/>
            <a:ext cx="2286000" cy="548640"/>
          </a:xfrm>
          <a:prstGeom prst="rect">
            <a:avLst/>
          </a:prstGeom>
          <a:noFill/>
          <a:ln/>
        </p:spPr>
        <p:txBody>
          <a:bodyPr wrap="square" lIns="0" tIns="0" rIns="0" bIns="0" rtlCol="0" anchor="t"/>
          <a:lstStyle/>
          <a:p>
            <a:pPr marL="0" indent="0">
              <a:buNone/>
            </a:pPr>
            <a:r>
              <a:rPr lang="en-US" sz="1200" b="1" dirty="0">
                <a:solidFill>
                  <a:srgbClr val="1A1A1A"/>
                </a:solidFill>
                <a:latin typeface="Meiryo" pitchFamily="34" charset="0"/>
                <a:ea typeface="Meiryo" pitchFamily="34" charset="-122"/>
                <a:cs typeface="Meiryo" pitchFamily="34" charset="-120"/>
              </a:rPr>
              <a:t>自分の声・アナウンスも明瞭に</a:t>
            </a:r>
            <a:endParaRPr lang="en-US" sz="1200" dirty="0"/>
          </a:p>
        </p:txBody>
      </p:sp>
      <p:sp>
        <p:nvSpPr>
          <p:cNvPr id="25" name="Text 22"/>
          <p:cNvSpPr txBox="1"/>
          <p:nvPr/>
        </p:nvSpPr>
        <p:spPr>
          <a:xfrm>
            <a:off x="3543300" y="5257800"/>
            <a:ext cx="2286000" cy="1005840"/>
          </a:xfrm>
          <a:prstGeom prst="rect">
            <a:avLst/>
          </a:prstGeom>
          <a:noFill/>
          <a:ln/>
        </p:spPr>
        <p:txBody>
          <a:bodyPr wrap="square" lIns="0" tIns="0" rIns="0" bIns="0" rtlCol="0" anchor="t"/>
          <a:lstStyle/>
          <a:p>
            <a:pPr marL="0" indent="0">
              <a:buNone/>
            </a:pPr>
            <a:r>
              <a:rPr lang="en-US" sz="1000" dirty="0">
                <a:solidFill>
                  <a:srgbClr val="5A5A5A"/>
                </a:solidFill>
                <a:latin typeface="Meiryo" pitchFamily="34" charset="0"/>
                <a:ea typeface="Meiryo" pitchFamily="34" charset="-122"/>
                <a:cs typeface="Meiryo" pitchFamily="34" charset="-120"/>
              </a:rPr>
              <a:t>サイドトーンの自分の声、「ミュートが解除されました」などの音声アナウンスもはっきり聞き取れます。</a:t>
            </a:r>
            <a:endParaRPr lang="en-US" sz="1000" dirty="0"/>
          </a:p>
        </p:txBody>
      </p:sp>
      <p:sp>
        <p:nvSpPr>
          <p:cNvPr id="26" name="Shape 23"/>
          <p:cNvSpPr/>
          <p:nvPr/>
        </p:nvSpPr>
        <p:spPr>
          <a:xfrm>
            <a:off x="6172200" y="4069080"/>
            <a:ext cx="2651760" cy="2240280"/>
          </a:xfrm>
          <a:prstGeom prst="roundRect">
            <a:avLst>
              <a:gd name="adj" fmla="val 4898"/>
            </a:avLst>
          </a:prstGeom>
          <a:solidFill>
            <a:srgbClr val="FFFFFF"/>
          </a:solidFill>
          <a:ln w="12700">
            <a:solidFill>
              <a:srgbClr val="D9D9D9"/>
            </a:solidFill>
            <a:prstDash val="solid"/>
          </a:ln>
        </p:spPr>
        <p:txBody>
          <a:bodyPr/>
          <a:lstStyle/>
          <a:p>
            <a:endParaRPr lang="ja-JP" altLang="en-US"/>
          </a:p>
        </p:txBody>
      </p:sp>
      <p:sp>
        <p:nvSpPr>
          <p:cNvPr id="27" name="Shape 24"/>
          <p:cNvSpPr/>
          <p:nvPr/>
        </p:nvSpPr>
        <p:spPr>
          <a:xfrm>
            <a:off x="6355080" y="4224528"/>
            <a:ext cx="384048" cy="384048"/>
          </a:xfrm>
          <a:prstGeom prst="ellipse">
            <a:avLst/>
          </a:prstGeom>
          <a:solidFill>
            <a:srgbClr val="C8102E"/>
          </a:solidFill>
          <a:ln w="12700">
            <a:solidFill>
              <a:srgbClr val="C8102E"/>
            </a:solidFill>
            <a:prstDash val="solid"/>
          </a:ln>
        </p:spPr>
        <p:txBody>
          <a:bodyPr/>
          <a:lstStyle/>
          <a:p>
            <a:endParaRPr lang="ja-JP" altLang="en-US"/>
          </a:p>
        </p:txBody>
      </p:sp>
      <p:sp>
        <p:nvSpPr>
          <p:cNvPr id="28" name="Text 25"/>
          <p:cNvSpPr txBox="1"/>
          <p:nvPr/>
        </p:nvSpPr>
        <p:spPr>
          <a:xfrm>
            <a:off x="6355080" y="4224528"/>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29" name="Text 26"/>
          <p:cNvSpPr txBox="1"/>
          <p:nvPr/>
        </p:nvSpPr>
        <p:spPr>
          <a:xfrm>
            <a:off x="6355080" y="4709160"/>
            <a:ext cx="2286000" cy="548640"/>
          </a:xfrm>
          <a:prstGeom prst="rect">
            <a:avLst/>
          </a:prstGeom>
          <a:noFill/>
          <a:ln/>
        </p:spPr>
        <p:txBody>
          <a:bodyPr wrap="square" lIns="0" tIns="0" rIns="0" bIns="0" rtlCol="0" anchor="t"/>
          <a:lstStyle/>
          <a:p>
            <a:pPr marL="0" indent="0">
              <a:buNone/>
            </a:pPr>
            <a:r>
              <a:rPr lang="en-US" sz="1200" b="1" dirty="0">
                <a:solidFill>
                  <a:srgbClr val="1A1A1A"/>
                </a:solidFill>
                <a:latin typeface="Meiryo" pitchFamily="34" charset="0"/>
                <a:ea typeface="Meiryo" pitchFamily="34" charset="-122"/>
                <a:cs typeface="Meiryo" pitchFamily="34" charset="-120"/>
              </a:rPr>
              <a:t>複数人での使い回しに衛生的</a:t>
            </a:r>
            <a:endParaRPr lang="en-US" sz="1200" dirty="0"/>
          </a:p>
        </p:txBody>
      </p:sp>
      <p:sp>
        <p:nvSpPr>
          <p:cNvPr id="30" name="Text 27"/>
          <p:cNvSpPr txBox="1"/>
          <p:nvPr/>
        </p:nvSpPr>
        <p:spPr>
          <a:xfrm>
            <a:off x="6355080" y="5257800"/>
            <a:ext cx="2286000" cy="1005840"/>
          </a:xfrm>
          <a:prstGeom prst="rect">
            <a:avLst/>
          </a:prstGeom>
          <a:noFill/>
          <a:ln/>
        </p:spPr>
        <p:txBody>
          <a:bodyPr wrap="square" lIns="0" tIns="0" rIns="0" bIns="0" rtlCol="0" anchor="t"/>
          <a:lstStyle/>
          <a:p>
            <a:pPr marL="0" indent="0">
              <a:buNone/>
            </a:pPr>
            <a:r>
              <a:rPr lang="en-US" sz="1000" dirty="0">
                <a:solidFill>
                  <a:srgbClr val="5A5A5A"/>
                </a:solidFill>
                <a:latin typeface="Meiryo" pitchFamily="34" charset="0"/>
                <a:ea typeface="Meiryo" pitchFamily="34" charset="-122"/>
                <a:cs typeface="Meiryo" pitchFamily="34" charset="-120"/>
              </a:rPr>
              <a:t>耳に触れる部分をアタッチメントが担うので、1台を交代で使う現場でも一人ずつ付け替えられます。</a:t>
            </a:r>
            <a:endParaRPr lang="en-US" sz="1000" dirty="0"/>
          </a:p>
        </p:txBody>
      </p:sp>
      <p:sp>
        <p:nvSpPr>
          <p:cNvPr id="31" name="Shape 28"/>
          <p:cNvSpPr/>
          <p:nvPr/>
        </p:nvSpPr>
        <p:spPr>
          <a:xfrm>
            <a:off x="8983980" y="4069080"/>
            <a:ext cx="2651760" cy="2240280"/>
          </a:xfrm>
          <a:prstGeom prst="roundRect">
            <a:avLst>
              <a:gd name="adj" fmla="val 4898"/>
            </a:avLst>
          </a:prstGeom>
          <a:solidFill>
            <a:srgbClr val="FFFFFF"/>
          </a:solidFill>
          <a:ln w="12700">
            <a:solidFill>
              <a:srgbClr val="D9D9D9"/>
            </a:solidFill>
            <a:prstDash val="solid"/>
          </a:ln>
        </p:spPr>
        <p:txBody>
          <a:bodyPr/>
          <a:lstStyle/>
          <a:p>
            <a:endParaRPr lang="ja-JP" altLang="en-US"/>
          </a:p>
        </p:txBody>
      </p:sp>
      <p:sp>
        <p:nvSpPr>
          <p:cNvPr id="32" name="Shape 29"/>
          <p:cNvSpPr/>
          <p:nvPr/>
        </p:nvSpPr>
        <p:spPr>
          <a:xfrm>
            <a:off x="9166860" y="4224528"/>
            <a:ext cx="384048" cy="384048"/>
          </a:xfrm>
          <a:prstGeom prst="ellipse">
            <a:avLst/>
          </a:prstGeom>
          <a:solidFill>
            <a:srgbClr val="C8102E"/>
          </a:solidFill>
          <a:ln w="12700">
            <a:solidFill>
              <a:srgbClr val="C8102E"/>
            </a:solidFill>
            <a:prstDash val="solid"/>
          </a:ln>
        </p:spPr>
        <p:txBody>
          <a:bodyPr/>
          <a:lstStyle/>
          <a:p>
            <a:endParaRPr lang="ja-JP" altLang="en-US"/>
          </a:p>
        </p:txBody>
      </p:sp>
      <p:sp>
        <p:nvSpPr>
          <p:cNvPr id="33" name="Text 30"/>
          <p:cNvSpPr txBox="1"/>
          <p:nvPr/>
        </p:nvSpPr>
        <p:spPr>
          <a:xfrm>
            <a:off x="9166860" y="4224528"/>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34" name="Text 31"/>
          <p:cNvSpPr txBox="1"/>
          <p:nvPr/>
        </p:nvSpPr>
        <p:spPr>
          <a:xfrm>
            <a:off x="9166860" y="4709160"/>
            <a:ext cx="2286000" cy="548640"/>
          </a:xfrm>
          <a:prstGeom prst="rect">
            <a:avLst/>
          </a:prstGeom>
          <a:noFill/>
          <a:ln/>
        </p:spPr>
        <p:txBody>
          <a:bodyPr wrap="square" lIns="0" tIns="0" rIns="0" bIns="0" rtlCol="0" anchor="t"/>
          <a:lstStyle/>
          <a:p>
            <a:pPr marL="0" indent="0">
              <a:buNone/>
            </a:pPr>
            <a:r>
              <a:rPr lang="en-US" sz="1200" b="1" dirty="0">
                <a:solidFill>
                  <a:srgbClr val="1A1A1A"/>
                </a:solidFill>
                <a:latin typeface="Meiryo" pitchFamily="34" charset="0"/>
                <a:ea typeface="Meiryo" pitchFamily="34" charset="-122"/>
                <a:cs typeface="Meiryo" pitchFamily="34" charset="-120"/>
              </a:rPr>
              <a:t>シリコン製・丸洗いOK</a:t>
            </a:r>
            <a:endParaRPr lang="en-US" sz="1200" dirty="0"/>
          </a:p>
        </p:txBody>
      </p:sp>
      <p:sp>
        <p:nvSpPr>
          <p:cNvPr id="35" name="Text 32"/>
          <p:cNvSpPr txBox="1"/>
          <p:nvPr/>
        </p:nvSpPr>
        <p:spPr>
          <a:xfrm>
            <a:off x="9166860" y="5257800"/>
            <a:ext cx="2286000" cy="1005840"/>
          </a:xfrm>
          <a:prstGeom prst="rect">
            <a:avLst/>
          </a:prstGeom>
          <a:noFill/>
          <a:ln/>
        </p:spPr>
        <p:txBody>
          <a:bodyPr wrap="square" lIns="0" tIns="0" rIns="0" bIns="0" rtlCol="0" anchor="t"/>
          <a:lstStyle/>
          <a:p>
            <a:pPr marL="0" indent="0">
              <a:buNone/>
            </a:pPr>
            <a:r>
              <a:rPr lang="en-US" sz="1000" dirty="0">
                <a:solidFill>
                  <a:srgbClr val="5A5A5A"/>
                </a:solidFill>
                <a:latin typeface="Meiryo" pitchFamily="34" charset="0"/>
                <a:ea typeface="Meiryo" pitchFamily="34" charset="-122"/>
                <a:cs typeface="Meiryo" pitchFamily="34" charset="-120"/>
              </a:rPr>
              <a:t>汗や汚れがついても水洗いできます。柔らかく、長時間つけても耳が痛くなりにくい素材です。</a:t>
            </a:r>
            <a:endParaRPr lang="en-US" sz="1000" dirty="0"/>
          </a:p>
        </p:txBody>
      </p:sp>
      <p:sp>
        <p:nvSpPr>
          <p:cNvPr id="36" name="Text 33"/>
          <p:cNvSpPr txBox="1"/>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9A9A"/>
                </a:solidFill>
                <a:latin typeface="Meiryo" pitchFamily="34" charset="0"/>
                <a:ea typeface="Meiryo" pitchFamily="34" charset="-122"/>
                <a:cs typeface="Meiryo" pitchFamily="34" charset="-120"/>
              </a:rPr>
              <a:t>VEXA vs 骨伝導ヘッドセット 比較資料  |  幹開発株式会社</a:t>
            </a:r>
            <a:endParaRPr lang="en-US" sz="900" dirty="0"/>
          </a:p>
        </p:txBody>
      </p:sp>
      <p:sp>
        <p:nvSpPr>
          <p:cNvPr id="37" name="Text 34"/>
          <p:cNvSpPr txBox="1"/>
          <p:nvPr/>
        </p:nvSpPr>
        <p:spPr>
          <a:xfrm>
            <a:off x="11155680" y="6446520"/>
            <a:ext cx="457200" cy="274320"/>
          </a:xfrm>
          <a:prstGeom prst="rect">
            <a:avLst/>
          </a:prstGeom>
          <a:noFill/>
          <a:ln/>
        </p:spPr>
        <p:txBody>
          <a:bodyPr wrap="square" lIns="0" tIns="0" rIns="0" bIns="0" rtlCol="0" anchor="ctr"/>
          <a:lstStyle/>
          <a:p>
            <a:pPr marL="0" indent="0" algn="r">
              <a:buNone/>
            </a:pPr>
            <a:r>
              <a:rPr lang="en-US" sz="900" dirty="0">
                <a:solidFill>
                  <a:srgbClr val="9A9A9A"/>
                </a:solidFill>
                <a:latin typeface="Meiryo" pitchFamily="34" charset="0"/>
                <a:ea typeface="Meiryo" pitchFamily="34" charset="-122"/>
                <a:cs typeface="Meiryo" pitchFamily="34" charset="-120"/>
              </a:rPr>
              <a:t>18</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A1A1A"/>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11064240" cy="731520"/>
          </a:xfrm>
          <a:prstGeom prst="rect">
            <a:avLst/>
          </a:prstGeom>
          <a:noFill/>
          <a:ln/>
        </p:spPr>
        <p:txBody>
          <a:bodyPr wrap="square" lIns="0" tIns="0" rIns="0" bIns="0" rtlCol="0" anchor="ctr"/>
          <a:lstStyle/>
          <a:p>
            <a:pPr marL="0" indent="0">
              <a:buNone/>
            </a:pPr>
            <a:r>
              <a:rPr lang="en-US" sz="3000" b="1" dirty="0">
                <a:solidFill>
                  <a:srgbClr val="FFFFFF"/>
                </a:solidFill>
                <a:latin typeface="Meiryo" pitchFamily="34" charset="0"/>
                <a:ea typeface="Meiryo" pitchFamily="34" charset="-122"/>
                <a:cs typeface="Meiryo" pitchFamily="34" charset="-120"/>
              </a:rPr>
              <a:t>業務用途に合わせて設計された VEXA ― 4つのポイント</a:t>
            </a:r>
            <a:endParaRPr lang="en-US" sz="3000" dirty="0"/>
          </a:p>
        </p:txBody>
      </p:sp>
      <p:sp>
        <p:nvSpPr>
          <p:cNvPr id="3" name="Shape 1"/>
          <p:cNvSpPr/>
          <p:nvPr/>
        </p:nvSpPr>
        <p:spPr>
          <a:xfrm>
            <a:off x="548640" y="1417320"/>
            <a:ext cx="5440680" cy="1737360"/>
          </a:xfrm>
          <a:prstGeom prst="roundRect">
            <a:avLst>
              <a:gd name="adj" fmla="val 7895"/>
            </a:avLst>
          </a:prstGeom>
          <a:solidFill>
            <a:srgbClr val="2A2A2A"/>
          </a:solidFill>
          <a:ln w="12700">
            <a:solidFill>
              <a:srgbClr val="2A2A2A"/>
            </a:solidFill>
            <a:prstDash val="solid"/>
          </a:ln>
        </p:spPr>
        <p:txBody>
          <a:bodyPr/>
          <a:lstStyle/>
          <a:p>
            <a:endParaRPr lang="ja-JP" altLang="en-US"/>
          </a:p>
        </p:txBody>
      </p:sp>
      <p:sp>
        <p:nvSpPr>
          <p:cNvPr id="4" name="Text 2"/>
          <p:cNvSpPr txBox="1"/>
          <p:nvPr/>
        </p:nvSpPr>
        <p:spPr>
          <a:xfrm>
            <a:off x="822960" y="1645920"/>
            <a:ext cx="914400" cy="640080"/>
          </a:xfrm>
          <a:prstGeom prst="rect">
            <a:avLst/>
          </a:prstGeom>
          <a:noFill/>
          <a:ln/>
        </p:spPr>
        <p:txBody>
          <a:bodyPr wrap="square" lIns="0" tIns="0" rIns="0" bIns="0" rtlCol="0" anchor="ctr"/>
          <a:lstStyle/>
          <a:p>
            <a:pPr marL="0" indent="0">
              <a:buNone/>
            </a:pPr>
            <a:r>
              <a:rPr lang="en-US" sz="3000" b="1" dirty="0">
                <a:solidFill>
                  <a:srgbClr val="C8102E"/>
                </a:solidFill>
                <a:latin typeface="Arial" pitchFamily="34" charset="0"/>
                <a:ea typeface="Arial" pitchFamily="34" charset="-122"/>
                <a:cs typeface="Arial" pitchFamily="34" charset="-120"/>
              </a:rPr>
              <a:t>01</a:t>
            </a:r>
            <a:endParaRPr lang="en-US" sz="3000" dirty="0"/>
          </a:p>
        </p:txBody>
      </p:sp>
      <p:sp>
        <p:nvSpPr>
          <p:cNvPr id="5" name="Text 3"/>
          <p:cNvSpPr txBox="1"/>
          <p:nvPr/>
        </p:nvSpPr>
        <p:spPr>
          <a:xfrm>
            <a:off x="1783080" y="1645920"/>
            <a:ext cx="4023360" cy="457200"/>
          </a:xfrm>
          <a:prstGeom prst="rect">
            <a:avLst/>
          </a:prstGeom>
          <a:noFill/>
          <a:ln/>
        </p:spPr>
        <p:txBody>
          <a:bodyPr wrap="square" lIns="0" tIns="0" rIns="0" bIns="0" rtlCol="0" anchor="ctr"/>
          <a:lstStyle/>
          <a:p>
            <a:pPr marL="0" indent="0">
              <a:buNone/>
            </a:pPr>
            <a:r>
              <a:rPr lang="en-US" sz="1800" b="1" dirty="0">
                <a:solidFill>
                  <a:srgbClr val="FFFFFF"/>
                </a:solidFill>
                <a:latin typeface="Meiryo" pitchFamily="34" charset="0"/>
                <a:ea typeface="Meiryo" pitchFamily="34" charset="-122"/>
                <a:cs typeface="Meiryo" pitchFamily="34" charset="-120"/>
              </a:rPr>
              <a:t>声が自然に届く</a:t>
            </a:r>
            <a:endParaRPr lang="en-US" sz="1800" dirty="0"/>
          </a:p>
        </p:txBody>
      </p:sp>
      <p:sp>
        <p:nvSpPr>
          <p:cNvPr id="6" name="Text 4"/>
          <p:cNvSpPr txBox="1"/>
          <p:nvPr/>
        </p:nvSpPr>
        <p:spPr>
          <a:xfrm>
            <a:off x="1783080" y="2148840"/>
            <a:ext cx="4023360" cy="914400"/>
          </a:xfrm>
          <a:prstGeom prst="rect">
            <a:avLst/>
          </a:prstGeom>
          <a:noFill/>
          <a:ln/>
        </p:spPr>
        <p:txBody>
          <a:bodyPr wrap="square" lIns="0" tIns="0" rIns="0" bIns="0" rtlCol="0" anchor="t"/>
          <a:lstStyle/>
          <a:p>
            <a:pPr marL="0" indent="0">
              <a:buNone/>
            </a:pPr>
            <a:r>
              <a:rPr lang="en-US" sz="1150" dirty="0">
                <a:solidFill>
                  <a:srgbClr val="CCCCCC"/>
                </a:solidFill>
                <a:latin typeface="Meiryo" pitchFamily="34" charset="0"/>
                <a:ea typeface="Meiryo" pitchFamily="34" charset="-122"/>
                <a:cs typeface="Meiryo" pitchFamily="34" charset="-120"/>
              </a:rPr>
              <a:t>指向性1マイクで声を狙って拾い、デジタル加工は最小限。指示・確認のやり取りをそのままの声で伝えます。</a:t>
            </a:r>
            <a:endParaRPr lang="en-US" sz="1150" dirty="0"/>
          </a:p>
        </p:txBody>
      </p:sp>
      <p:sp>
        <p:nvSpPr>
          <p:cNvPr id="7" name="Shape 5"/>
          <p:cNvSpPr/>
          <p:nvPr/>
        </p:nvSpPr>
        <p:spPr>
          <a:xfrm>
            <a:off x="6217920" y="1417320"/>
            <a:ext cx="5440680" cy="1737360"/>
          </a:xfrm>
          <a:prstGeom prst="roundRect">
            <a:avLst>
              <a:gd name="adj" fmla="val 7895"/>
            </a:avLst>
          </a:prstGeom>
          <a:solidFill>
            <a:srgbClr val="2A2A2A"/>
          </a:solidFill>
          <a:ln w="12700">
            <a:solidFill>
              <a:srgbClr val="2A2A2A"/>
            </a:solidFill>
            <a:prstDash val="solid"/>
          </a:ln>
        </p:spPr>
        <p:txBody>
          <a:bodyPr/>
          <a:lstStyle/>
          <a:p>
            <a:endParaRPr lang="ja-JP" altLang="en-US"/>
          </a:p>
        </p:txBody>
      </p:sp>
      <p:sp>
        <p:nvSpPr>
          <p:cNvPr id="8" name="Text 6"/>
          <p:cNvSpPr txBox="1"/>
          <p:nvPr/>
        </p:nvSpPr>
        <p:spPr>
          <a:xfrm>
            <a:off x="6492240" y="1645920"/>
            <a:ext cx="914400" cy="640080"/>
          </a:xfrm>
          <a:prstGeom prst="rect">
            <a:avLst/>
          </a:prstGeom>
          <a:noFill/>
          <a:ln/>
        </p:spPr>
        <p:txBody>
          <a:bodyPr wrap="square" lIns="0" tIns="0" rIns="0" bIns="0" rtlCol="0" anchor="ctr"/>
          <a:lstStyle/>
          <a:p>
            <a:pPr marL="0" indent="0">
              <a:buNone/>
            </a:pPr>
            <a:r>
              <a:rPr lang="en-US" sz="3000" b="1" dirty="0">
                <a:solidFill>
                  <a:srgbClr val="C8102E"/>
                </a:solidFill>
                <a:latin typeface="Arial" pitchFamily="34" charset="0"/>
                <a:ea typeface="Arial" pitchFamily="34" charset="-122"/>
                <a:cs typeface="Arial" pitchFamily="34" charset="-120"/>
              </a:rPr>
              <a:t>02</a:t>
            </a:r>
            <a:endParaRPr lang="en-US" sz="3000" dirty="0"/>
          </a:p>
        </p:txBody>
      </p:sp>
      <p:sp>
        <p:nvSpPr>
          <p:cNvPr id="9" name="Text 7"/>
          <p:cNvSpPr txBox="1"/>
          <p:nvPr/>
        </p:nvSpPr>
        <p:spPr>
          <a:xfrm>
            <a:off x="7452360" y="1645920"/>
            <a:ext cx="4023360" cy="457200"/>
          </a:xfrm>
          <a:prstGeom prst="rect">
            <a:avLst/>
          </a:prstGeom>
          <a:noFill/>
          <a:ln/>
        </p:spPr>
        <p:txBody>
          <a:bodyPr wrap="square" lIns="0" tIns="0" rIns="0" bIns="0" rtlCol="0" anchor="ctr"/>
          <a:lstStyle/>
          <a:p>
            <a:pPr marL="0" indent="0">
              <a:buNone/>
            </a:pPr>
            <a:r>
              <a:rPr lang="en-US" sz="1800" b="1" dirty="0">
                <a:solidFill>
                  <a:srgbClr val="FFFFFF"/>
                </a:solidFill>
                <a:latin typeface="Meiryo" pitchFamily="34" charset="0"/>
                <a:ea typeface="Meiryo" pitchFamily="34" charset="-122"/>
                <a:cs typeface="Meiryo" pitchFamily="34" charset="-120"/>
              </a:rPr>
              <a:t>騒音下でも声の芯が残る</a:t>
            </a:r>
            <a:endParaRPr lang="en-US" sz="1800" dirty="0"/>
          </a:p>
        </p:txBody>
      </p:sp>
      <p:sp>
        <p:nvSpPr>
          <p:cNvPr id="10" name="Text 8"/>
          <p:cNvSpPr txBox="1"/>
          <p:nvPr/>
        </p:nvSpPr>
        <p:spPr>
          <a:xfrm>
            <a:off x="7452360" y="2148840"/>
            <a:ext cx="4023360" cy="914400"/>
          </a:xfrm>
          <a:prstGeom prst="rect">
            <a:avLst/>
          </a:prstGeom>
          <a:noFill/>
          <a:ln/>
        </p:spPr>
        <p:txBody>
          <a:bodyPr wrap="square" lIns="0" tIns="0" rIns="0" bIns="0" rtlCol="0" anchor="t"/>
          <a:lstStyle/>
          <a:p>
            <a:pPr marL="0" indent="0">
              <a:buNone/>
            </a:pPr>
            <a:r>
              <a:rPr lang="en-US" sz="1150" dirty="0">
                <a:solidFill>
                  <a:srgbClr val="CCCCCC"/>
                </a:solidFill>
                <a:latin typeface="Meiryo" pitchFamily="34" charset="0"/>
                <a:ea typeface="Meiryo" pitchFamily="34" charset="-122"/>
                <a:cs typeface="Meiryo" pitchFamily="34" charset="-120"/>
              </a:rPr>
              <a:t>75dB 騒音下の MOS 評価、80dB 騒音下の音声認識率（45.2% vs 26.2%）ともに OpenComm2 を上回りました。</a:t>
            </a:r>
            <a:endParaRPr lang="en-US" sz="1150" dirty="0"/>
          </a:p>
        </p:txBody>
      </p:sp>
      <p:sp>
        <p:nvSpPr>
          <p:cNvPr id="11" name="Shape 9"/>
          <p:cNvSpPr/>
          <p:nvPr/>
        </p:nvSpPr>
        <p:spPr>
          <a:xfrm>
            <a:off x="548640" y="3383280"/>
            <a:ext cx="5440680" cy="1737360"/>
          </a:xfrm>
          <a:prstGeom prst="roundRect">
            <a:avLst>
              <a:gd name="adj" fmla="val 7895"/>
            </a:avLst>
          </a:prstGeom>
          <a:solidFill>
            <a:srgbClr val="2A2A2A"/>
          </a:solidFill>
          <a:ln w="12700">
            <a:solidFill>
              <a:srgbClr val="2A2A2A"/>
            </a:solidFill>
            <a:prstDash val="solid"/>
          </a:ln>
        </p:spPr>
        <p:txBody>
          <a:bodyPr/>
          <a:lstStyle/>
          <a:p>
            <a:endParaRPr lang="ja-JP" altLang="en-US"/>
          </a:p>
        </p:txBody>
      </p:sp>
      <p:sp>
        <p:nvSpPr>
          <p:cNvPr id="12" name="Text 10"/>
          <p:cNvSpPr txBox="1"/>
          <p:nvPr/>
        </p:nvSpPr>
        <p:spPr>
          <a:xfrm>
            <a:off x="822960" y="3611880"/>
            <a:ext cx="914400" cy="640080"/>
          </a:xfrm>
          <a:prstGeom prst="rect">
            <a:avLst/>
          </a:prstGeom>
          <a:noFill/>
          <a:ln/>
        </p:spPr>
        <p:txBody>
          <a:bodyPr wrap="square" lIns="0" tIns="0" rIns="0" bIns="0" rtlCol="0" anchor="ctr"/>
          <a:lstStyle/>
          <a:p>
            <a:pPr marL="0" indent="0">
              <a:buNone/>
            </a:pPr>
            <a:r>
              <a:rPr lang="en-US" sz="3000" b="1" dirty="0">
                <a:solidFill>
                  <a:srgbClr val="C8102E"/>
                </a:solidFill>
                <a:latin typeface="Arial" pitchFamily="34" charset="0"/>
                <a:ea typeface="Arial" pitchFamily="34" charset="-122"/>
                <a:cs typeface="Arial" pitchFamily="34" charset="-120"/>
              </a:rPr>
              <a:t>03</a:t>
            </a:r>
            <a:endParaRPr lang="en-US" sz="3000" dirty="0"/>
          </a:p>
        </p:txBody>
      </p:sp>
      <p:sp>
        <p:nvSpPr>
          <p:cNvPr id="13" name="Text 11"/>
          <p:cNvSpPr txBox="1"/>
          <p:nvPr/>
        </p:nvSpPr>
        <p:spPr>
          <a:xfrm>
            <a:off x="1783080" y="3611880"/>
            <a:ext cx="4023360" cy="457200"/>
          </a:xfrm>
          <a:prstGeom prst="rect">
            <a:avLst/>
          </a:prstGeom>
          <a:noFill/>
          <a:ln/>
        </p:spPr>
        <p:txBody>
          <a:bodyPr wrap="square" lIns="0" tIns="0" rIns="0" bIns="0" rtlCol="0" anchor="ctr"/>
          <a:lstStyle/>
          <a:p>
            <a:pPr marL="0" indent="0">
              <a:buNone/>
            </a:pPr>
            <a:r>
              <a:rPr lang="en-US" sz="1800" b="1" dirty="0">
                <a:solidFill>
                  <a:srgbClr val="FFFFFF"/>
                </a:solidFill>
                <a:latin typeface="Meiryo" pitchFamily="34" charset="0"/>
                <a:ea typeface="Meiryo" pitchFamily="34" charset="-122"/>
                <a:cs typeface="Meiryo" pitchFamily="34" charset="-120"/>
              </a:rPr>
              <a:t>耳を塞がず、振動なし</a:t>
            </a:r>
            <a:endParaRPr lang="en-US" sz="1800" dirty="0"/>
          </a:p>
        </p:txBody>
      </p:sp>
      <p:sp>
        <p:nvSpPr>
          <p:cNvPr id="14" name="Text 12"/>
          <p:cNvSpPr txBox="1"/>
          <p:nvPr/>
        </p:nvSpPr>
        <p:spPr>
          <a:xfrm>
            <a:off x="1783080" y="4114800"/>
            <a:ext cx="4023360" cy="914400"/>
          </a:xfrm>
          <a:prstGeom prst="rect">
            <a:avLst/>
          </a:prstGeom>
          <a:noFill/>
          <a:ln/>
        </p:spPr>
        <p:txBody>
          <a:bodyPr wrap="square" lIns="0" tIns="0" rIns="0" bIns="0" rtlCol="0" anchor="t"/>
          <a:lstStyle/>
          <a:p>
            <a:pPr marL="0" indent="0">
              <a:buNone/>
            </a:pPr>
            <a:r>
              <a:rPr lang="en-US" sz="1150" dirty="0">
                <a:solidFill>
                  <a:srgbClr val="CCCCCC"/>
                </a:solidFill>
                <a:latin typeface="Meiryo" pitchFamily="34" charset="0"/>
                <a:ea typeface="Meiryo" pitchFamily="34" charset="-122"/>
                <a:cs typeface="Meiryo" pitchFamily="34" charset="-120"/>
              </a:rPr>
              <a:t>エアー伝導の小型スピーカー。周囲の音を聞きながら、長時間でも疲れにくい装着感です。</a:t>
            </a:r>
            <a:endParaRPr lang="en-US" sz="1150" dirty="0"/>
          </a:p>
        </p:txBody>
      </p:sp>
      <p:sp>
        <p:nvSpPr>
          <p:cNvPr id="15" name="Shape 13"/>
          <p:cNvSpPr/>
          <p:nvPr/>
        </p:nvSpPr>
        <p:spPr>
          <a:xfrm>
            <a:off x="6217920" y="3383280"/>
            <a:ext cx="5440680" cy="1737360"/>
          </a:xfrm>
          <a:prstGeom prst="roundRect">
            <a:avLst>
              <a:gd name="adj" fmla="val 7895"/>
            </a:avLst>
          </a:prstGeom>
          <a:solidFill>
            <a:srgbClr val="2A2A2A"/>
          </a:solidFill>
          <a:ln w="12700">
            <a:solidFill>
              <a:srgbClr val="2A2A2A"/>
            </a:solidFill>
            <a:prstDash val="solid"/>
          </a:ln>
        </p:spPr>
        <p:txBody>
          <a:bodyPr/>
          <a:lstStyle/>
          <a:p>
            <a:endParaRPr lang="ja-JP" altLang="en-US"/>
          </a:p>
        </p:txBody>
      </p:sp>
      <p:sp>
        <p:nvSpPr>
          <p:cNvPr id="16" name="Text 14"/>
          <p:cNvSpPr txBox="1"/>
          <p:nvPr/>
        </p:nvSpPr>
        <p:spPr>
          <a:xfrm>
            <a:off x="6492240" y="3611880"/>
            <a:ext cx="914400" cy="640080"/>
          </a:xfrm>
          <a:prstGeom prst="rect">
            <a:avLst/>
          </a:prstGeom>
          <a:noFill/>
          <a:ln/>
        </p:spPr>
        <p:txBody>
          <a:bodyPr wrap="square" lIns="0" tIns="0" rIns="0" bIns="0" rtlCol="0" anchor="ctr"/>
          <a:lstStyle/>
          <a:p>
            <a:pPr marL="0" indent="0">
              <a:buNone/>
            </a:pPr>
            <a:r>
              <a:rPr lang="en-US" sz="3000" b="1" dirty="0">
                <a:solidFill>
                  <a:srgbClr val="C8102E"/>
                </a:solidFill>
                <a:latin typeface="Arial" pitchFamily="34" charset="0"/>
                <a:ea typeface="Arial" pitchFamily="34" charset="-122"/>
                <a:cs typeface="Arial" pitchFamily="34" charset="-120"/>
              </a:rPr>
              <a:t>04</a:t>
            </a:r>
            <a:endParaRPr lang="en-US" sz="3000" dirty="0"/>
          </a:p>
        </p:txBody>
      </p:sp>
      <p:sp>
        <p:nvSpPr>
          <p:cNvPr id="17" name="Text 15"/>
          <p:cNvSpPr txBox="1"/>
          <p:nvPr/>
        </p:nvSpPr>
        <p:spPr>
          <a:xfrm>
            <a:off x="7452360" y="3611880"/>
            <a:ext cx="4023360" cy="457200"/>
          </a:xfrm>
          <a:prstGeom prst="rect">
            <a:avLst/>
          </a:prstGeom>
          <a:noFill/>
          <a:ln/>
        </p:spPr>
        <p:txBody>
          <a:bodyPr wrap="square" lIns="0" tIns="0" rIns="0" bIns="0" rtlCol="0" anchor="ctr"/>
          <a:lstStyle/>
          <a:p>
            <a:pPr marL="0" indent="0">
              <a:buNone/>
            </a:pPr>
            <a:r>
              <a:rPr lang="en-US" sz="1800" b="1" dirty="0">
                <a:solidFill>
                  <a:srgbClr val="FFFFFF"/>
                </a:solidFill>
                <a:latin typeface="Meiryo" pitchFamily="34" charset="0"/>
                <a:ea typeface="Meiryo" pitchFamily="34" charset="-122"/>
                <a:cs typeface="Meiryo" pitchFamily="34" charset="-120"/>
              </a:rPr>
              <a:t>多数台でも迷わない・誤操作しない</a:t>
            </a:r>
            <a:endParaRPr lang="en-US" sz="1800" dirty="0"/>
          </a:p>
        </p:txBody>
      </p:sp>
      <p:sp>
        <p:nvSpPr>
          <p:cNvPr id="18" name="Text 16"/>
          <p:cNvSpPr txBox="1"/>
          <p:nvPr/>
        </p:nvSpPr>
        <p:spPr>
          <a:xfrm>
            <a:off x="7452360" y="4114800"/>
            <a:ext cx="4023360" cy="914400"/>
          </a:xfrm>
          <a:prstGeom prst="rect">
            <a:avLst/>
          </a:prstGeom>
          <a:noFill/>
          <a:ln/>
        </p:spPr>
        <p:txBody>
          <a:bodyPr wrap="square" lIns="0" tIns="0" rIns="0" bIns="0" rtlCol="0" anchor="t"/>
          <a:lstStyle/>
          <a:p>
            <a:pPr marL="0" indent="0">
              <a:buNone/>
            </a:pPr>
            <a:r>
              <a:rPr lang="en-US" sz="1150" dirty="0">
                <a:solidFill>
                  <a:srgbClr val="CCCCCC"/>
                </a:solidFill>
                <a:latin typeface="Meiryo" pitchFamily="34" charset="0"/>
                <a:ea typeface="Meiryo" pitchFamily="34" charset="-122"/>
                <a:cs typeface="Meiryo" pitchFamily="34" charset="-120"/>
              </a:rPr>
              <a:t>1台ごとに固有のデバイスネームで機体を識別。ペアリングやモード変更は2ボタン操作＋音声アナウンスで、現場の「うっかり」を防ぎます。</a:t>
            </a:r>
            <a:endParaRPr lang="en-US" sz="1150" dirty="0"/>
          </a:p>
        </p:txBody>
      </p:sp>
      <p:sp>
        <p:nvSpPr>
          <p:cNvPr id="19" name="Shape 17"/>
          <p:cNvSpPr/>
          <p:nvPr/>
        </p:nvSpPr>
        <p:spPr>
          <a:xfrm>
            <a:off x="548640" y="5303520"/>
            <a:ext cx="1033272" cy="384048"/>
          </a:xfrm>
          <a:prstGeom prst="roundRect">
            <a:avLst>
              <a:gd name="adj" fmla="val 50000"/>
            </a:avLst>
          </a:prstGeom>
          <a:solidFill>
            <a:srgbClr val="1A1A1A"/>
          </a:solidFill>
          <a:ln w="12700">
            <a:solidFill>
              <a:srgbClr val="777777"/>
            </a:solidFill>
            <a:prstDash val="solid"/>
          </a:ln>
        </p:spPr>
        <p:txBody>
          <a:bodyPr/>
          <a:lstStyle/>
          <a:p>
            <a:endParaRPr lang="ja-JP" altLang="en-US"/>
          </a:p>
        </p:txBody>
      </p:sp>
      <p:sp>
        <p:nvSpPr>
          <p:cNvPr id="20" name="Text 18"/>
          <p:cNvSpPr txBox="1"/>
          <p:nvPr/>
        </p:nvSpPr>
        <p:spPr>
          <a:xfrm>
            <a:off x="548640" y="5303520"/>
            <a:ext cx="1033272" cy="384048"/>
          </a:xfrm>
          <a:prstGeom prst="rect">
            <a:avLst/>
          </a:prstGeom>
          <a:noFill/>
          <a:ln/>
        </p:spPr>
        <p:txBody>
          <a:bodyPr wrap="square" lIns="0" tIns="0" rIns="0" bIns="0" rtlCol="0" anchor="ctr"/>
          <a:lstStyle/>
          <a:p>
            <a:pPr marL="0" indent="0" algn="ctr">
              <a:buNone/>
            </a:pPr>
            <a:r>
              <a:rPr lang="en-US" sz="1100" dirty="0">
                <a:solidFill>
                  <a:srgbClr val="DDDDDD"/>
                </a:solidFill>
                <a:latin typeface="Meiryo" pitchFamily="34" charset="0"/>
                <a:ea typeface="Meiryo" pitchFamily="34" charset="-122"/>
                <a:cs typeface="Meiryo" pitchFamily="34" charset="-120"/>
              </a:rPr>
              <a:t>約36g</a:t>
            </a:r>
            <a:endParaRPr lang="en-US" sz="1100" dirty="0"/>
          </a:p>
        </p:txBody>
      </p:sp>
      <p:sp>
        <p:nvSpPr>
          <p:cNvPr id="21" name="Shape 19"/>
          <p:cNvSpPr/>
          <p:nvPr/>
        </p:nvSpPr>
        <p:spPr>
          <a:xfrm>
            <a:off x="1719072" y="5303520"/>
            <a:ext cx="1810512" cy="384048"/>
          </a:xfrm>
          <a:prstGeom prst="roundRect">
            <a:avLst>
              <a:gd name="adj" fmla="val 50000"/>
            </a:avLst>
          </a:prstGeom>
          <a:solidFill>
            <a:srgbClr val="1A1A1A"/>
          </a:solidFill>
          <a:ln w="12700">
            <a:solidFill>
              <a:srgbClr val="777777"/>
            </a:solidFill>
            <a:prstDash val="solid"/>
          </a:ln>
        </p:spPr>
        <p:txBody>
          <a:bodyPr/>
          <a:lstStyle/>
          <a:p>
            <a:endParaRPr lang="ja-JP" altLang="en-US"/>
          </a:p>
        </p:txBody>
      </p:sp>
      <p:sp>
        <p:nvSpPr>
          <p:cNvPr id="22" name="Text 20"/>
          <p:cNvSpPr txBox="1"/>
          <p:nvPr/>
        </p:nvSpPr>
        <p:spPr>
          <a:xfrm>
            <a:off x="1719072" y="5303520"/>
            <a:ext cx="1810512" cy="384048"/>
          </a:xfrm>
          <a:prstGeom prst="rect">
            <a:avLst/>
          </a:prstGeom>
          <a:noFill/>
          <a:ln/>
        </p:spPr>
        <p:txBody>
          <a:bodyPr wrap="square" lIns="0" tIns="0" rIns="0" bIns="0" rtlCol="0" anchor="ctr"/>
          <a:lstStyle/>
          <a:p>
            <a:pPr marL="0" indent="0" algn="ctr">
              <a:buNone/>
            </a:pPr>
            <a:r>
              <a:rPr lang="en-US" sz="1100" dirty="0">
                <a:solidFill>
                  <a:srgbClr val="DDDDDD"/>
                </a:solidFill>
                <a:latin typeface="Meiryo" pitchFamily="34" charset="0"/>
                <a:ea typeface="Meiryo" pitchFamily="34" charset="-122"/>
                <a:cs typeface="Meiryo" pitchFamily="34" charset="-120"/>
              </a:rPr>
              <a:t>IP55 防塵防水</a:t>
            </a:r>
            <a:endParaRPr lang="en-US" sz="1100" dirty="0"/>
          </a:p>
        </p:txBody>
      </p:sp>
      <p:sp>
        <p:nvSpPr>
          <p:cNvPr id="23" name="Shape 21"/>
          <p:cNvSpPr/>
          <p:nvPr/>
        </p:nvSpPr>
        <p:spPr>
          <a:xfrm>
            <a:off x="3666744" y="5303520"/>
            <a:ext cx="2121408" cy="384048"/>
          </a:xfrm>
          <a:prstGeom prst="roundRect">
            <a:avLst>
              <a:gd name="adj" fmla="val 50000"/>
            </a:avLst>
          </a:prstGeom>
          <a:solidFill>
            <a:srgbClr val="1A1A1A"/>
          </a:solidFill>
          <a:ln w="12700">
            <a:solidFill>
              <a:srgbClr val="777777"/>
            </a:solidFill>
            <a:prstDash val="solid"/>
          </a:ln>
        </p:spPr>
        <p:txBody>
          <a:bodyPr/>
          <a:lstStyle/>
          <a:p>
            <a:endParaRPr lang="ja-JP" altLang="en-US"/>
          </a:p>
        </p:txBody>
      </p:sp>
      <p:sp>
        <p:nvSpPr>
          <p:cNvPr id="24" name="Text 22"/>
          <p:cNvSpPr txBox="1"/>
          <p:nvPr/>
        </p:nvSpPr>
        <p:spPr>
          <a:xfrm>
            <a:off x="3666744" y="5303520"/>
            <a:ext cx="2121408" cy="384048"/>
          </a:xfrm>
          <a:prstGeom prst="rect">
            <a:avLst/>
          </a:prstGeom>
          <a:noFill/>
          <a:ln/>
        </p:spPr>
        <p:txBody>
          <a:bodyPr wrap="square" lIns="0" tIns="0" rIns="0" bIns="0" rtlCol="0" anchor="ctr"/>
          <a:lstStyle/>
          <a:p>
            <a:pPr marL="0" indent="0" algn="ctr">
              <a:buNone/>
            </a:pPr>
            <a:r>
              <a:rPr lang="en-US" sz="1100" dirty="0">
                <a:solidFill>
                  <a:srgbClr val="DDDDDD"/>
                </a:solidFill>
                <a:latin typeface="Meiryo" pitchFamily="34" charset="0"/>
                <a:ea typeface="Meiryo" pitchFamily="34" charset="-122"/>
                <a:cs typeface="Meiryo" pitchFamily="34" charset="-120"/>
              </a:rPr>
              <a:t>通話 最大15.5時間</a:t>
            </a:r>
            <a:endParaRPr lang="en-US" sz="1100" dirty="0"/>
          </a:p>
        </p:txBody>
      </p:sp>
      <p:sp>
        <p:nvSpPr>
          <p:cNvPr id="25" name="Shape 23"/>
          <p:cNvSpPr/>
          <p:nvPr/>
        </p:nvSpPr>
        <p:spPr>
          <a:xfrm>
            <a:off x="5925312" y="5303520"/>
            <a:ext cx="2432304" cy="384048"/>
          </a:xfrm>
          <a:prstGeom prst="roundRect">
            <a:avLst>
              <a:gd name="adj" fmla="val 50000"/>
            </a:avLst>
          </a:prstGeom>
          <a:solidFill>
            <a:srgbClr val="1A1A1A"/>
          </a:solidFill>
          <a:ln w="12700">
            <a:solidFill>
              <a:srgbClr val="777777"/>
            </a:solidFill>
            <a:prstDash val="solid"/>
          </a:ln>
        </p:spPr>
        <p:txBody>
          <a:bodyPr/>
          <a:lstStyle/>
          <a:p>
            <a:endParaRPr lang="ja-JP" altLang="en-US"/>
          </a:p>
        </p:txBody>
      </p:sp>
      <p:sp>
        <p:nvSpPr>
          <p:cNvPr id="26" name="Text 24"/>
          <p:cNvSpPr txBox="1"/>
          <p:nvPr/>
        </p:nvSpPr>
        <p:spPr>
          <a:xfrm>
            <a:off x="5925312" y="5303520"/>
            <a:ext cx="2432304" cy="384048"/>
          </a:xfrm>
          <a:prstGeom prst="rect">
            <a:avLst/>
          </a:prstGeom>
          <a:noFill/>
          <a:ln/>
        </p:spPr>
        <p:txBody>
          <a:bodyPr wrap="square" lIns="0" tIns="0" rIns="0" bIns="0" rtlCol="0" anchor="ctr"/>
          <a:lstStyle/>
          <a:p>
            <a:pPr marL="0" indent="0" algn="ctr">
              <a:buNone/>
            </a:pPr>
            <a:r>
              <a:rPr lang="en-US" sz="1100" dirty="0">
                <a:solidFill>
                  <a:srgbClr val="DDDDDD"/>
                </a:solidFill>
                <a:latin typeface="Meiryo" pitchFamily="34" charset="0"/>
                <a:ea typeface="Meiryo" pitchFamily="34" charset="-122"/>
                <a:cs typeface="Meiryo" pitchFamily="34" charset="-120"/>
              </a:rPr>
              <a:t>Bluetooth 5.1</a:t>
            </a:r>
            <a:endParaRPr lang="en-US" sz="1100" dirty="0"/>
          </a:p>
        </p:txBody>
      </p:sp>
      <p:sp>
        <p:nvSpPr>
          <p:cNvPr id="27" name="Shape 25"/>
          <p:cNvSpPr/>
          <p:nvPr/>
        </p:nvSpPr>
        <p:spPr>
          <a:xfrm>
            <a:off x="8494776" y="5303520"/>
            <a:ext cx="2121408" cy="384048"/>
          </a:xfrm>
          <a:prstGeom prst="roundRect">
            <a:avLst>
              <a:gd name="adj" fmla="val 50000"/>
            </a:avLst>
          </a:prstGeom>
          <a:solidFill>
            <a:srgbClr val="1A1A1A"/>
          </a:solidFill>
          <a:ln w="12700">
            <a:solidFill>
              <a:srgbClr val="777777"/>
            </a:solidFill>
            <a:prstDash val="solid"/>
          </a:ln>
        </p:spPr>
        <p:txBody>
          <a:bodyPr/>
          <a:lstStyle/>
          <a:p>
            <a:endParaRPr lang="ja-JP" altLang="en-US"/>
          </a:p>
        </p:txBody>
      </p:sp>
      <p:sp>
        <p:nvSpPr>
          <p:cNvPr id="28" name="Text 26"/>
          <p:cNvSpPr txBox="1"/>
          <p:nvPr/>
        </p:nvSpPr>
        <p:spPr>
          <a:xfrm>
            <a:off x="8494776" y="5303520"/>
            <a:ext cx="2121408" cy="384048"/>
          </a:xfrm>
          <a:prstGeom prst="rect">
            <a:avLst/>
          </a:prstGeom>
          <a:noFill/>
          <a:ln/>
        </p:spPr>
        <p:txBody>
          <a:bodyPr wrap="square" lIns="0" tIns="0" rIns="0" bIns="0" rtlCol="0" anchor="ctr"/>
          <a:lstStyle/>
          <a:p>
            <a:pPr marL="0" indent="0" algn="ctr">
              <a:buNone/>
            </a:pPr>
            <a:r>
              <a:rPr lang="en-US" sz="1100" dirty="0">
                <a:solidFill>
                  <a:srgbClr val="DDDDDD"/>
                </a:solidFill>
                <a:latin typeface="Meiryo" pitchFamily="34" charset="0"/>
                <a:ea typeface="Meiryo" pitchFamily="34" charset="-122"/>
                <a:cs typeface="Meiryo" pitchFamily="34" charset="-120"/>
              </a:rPr>
              <a:t>square 専用設計</a:t>
            </a:r>
            <a:endParaRPr lang="en-US" sz="1100" dirty="0"/>
          </a:p>
        </p:txBody>
      </p:sp>
      <p:sp>
        <p:nvSpPr>
          <p:cNvPr id="29" name="Shape 27"/>
          <p:cNvSpPr/>
          <p:nvPr/>
        </p:nvSpPr>
        <p:spPr>
          <a:xfrm>
            <a:off x="548640" y="5806440"/>
            <a:ext cx="1499616" cy="384048"/>
          </a:xfrm>
          <a:prstGeom prst="roundRect">
            <a:avLst>
              <a:gd name="adj" fmla="val 50000"/>
            </a:avLst>
          </a:prstGeom>
          <a:solidFill>
            <a:srgbClr val="1A1A1A"/>
          </a:solidFill>
          <a:ln w="12700">
            <a:solidFill>
              <a:srgbClr val="777777"/>
            </a:solidFill>
            <a:prstDash val="solid"/>
          </a:ln>
        </p:spPr>
        <p:txBody>
          <a:bodyPr/>
          <a:lstStyle/>
          <a:p>
            <a:endParaRPr lang="ja-JP" altLang="en-US"/>
          </a:p>
        </p:txBody>
      </p:sp>
      <p:sp>
        <p:nvSpPr>
          <p:cNvPr id="30" name="Text 28"/>
          <p:cNvSpPr txBox="1"/>
          <p:nvPr/>
        </p:nvSpPr>
        <p:spPr>
          <a:xfrm>
            <a:off x="548640" y="5806440"/>
            <a:ext cx="1499616" cy="384048"/>
          </a:xfrm>
          <a:prstGeom prst="rect">
            <a:avLst/>
          </a:prstGeom>
          <a:noFill/>
          <a:ln/>
        </p:spPr>
        <p:txBody>
          <a:bodyPr wrap="square" lIns="0" tIns="0" rIns="0" bIns="0" rtlCol="0" anchor="ctr"/>
          <a:lstStyle/>
          <a:p>
            <a:pPr marL="0" indent="0" algn="ctr">
              <a:buNone/>
            </a:pPr>
            <a:r>
              <a:rPr lang="en-US" sz="1100" dirty="0">
                <a:solidFill>
                  <a:srgbClr val="DDDDDD"/>
                </a:solidFill>
                <a:latin typeface="Meiryo" pitchFamily="34" charset="0"/>
                <a:ea typeface="Meiryo" pitchFamily="34" charset="-122"/>
                <a:cs typeface="Meiryo" pitchFamily="34" charset="-120"/>
              </a:rPr>
              <a:t>ボイスコマンド</a:t>
            </a:r>
            <a:endParaRPr lang="en-US" sz="1100" dirty="0"/>
          </a:p>
        </p:txBody>
      </p:sp>
      <p:sp>
        <p:nvSpPr>
          <p:cNvPr id="31" name="Shape 29"/>
          <p:cNvSpPr/>
          <p:nvPr/>
        </p:nvSpPr>
        <p:spPr>
          <a:xfrm>
            <a:off x="2185416" y="5806440"/>
            <a:ext cx="1344168" cy="384048"/>
          </a:xfrm>
          <a:prstGeom prst="roundRect">
            <a:avLst>
              <a:gd name="adj" fmla="val 50000"/>
            </a:avLst>
          </a:prstGeom>
          <a:solidFill>
            <a:srgbClr val="1A1A1A"/>
          </a:solidFill>
          <a:ln w="12700">
            <a:solidFill>
              <a:srgbClr val="777777"/>
            </a:solidFill>
            <a:prstDash val="solid"/>
          </a:ln>
        </p:spPr>
        <p:txBody>
          <a:bodyPr/>
          <a:lstStyle/>
          <a:p>
            <a:endParaRPr lang="ja-JP" altLang="en-US"/>
          </a:p>
        </p:txBody>
      </p:sp>
      <p:sp>
        <p:nvSpPr>
          <p:cNvPr id="32" name="Text 30"/>
          <p:cNvSpPr txBox="1"/>
          <p:nvPr/>
        </p:nvSpPr>
        <p:spPr>
          <a:xfrm>
            <a:off x="2185416" y="5806440"/>
            <a:ext cx="1344168" cy="384048"/>
          </a:xfrm>
          <a:prstGeom prst="rect">
            <a:avLst/>
          </a:prstGeom>
          <a:noFill/>
          <a:ln/>
        </p:spPr>
        <p:txBody>
          <a:bodyPr wrap="square" lIns="0" tIns="0" rIns="0" bIns="0" rtlCol="0" anchor="ctr"/>
          <a:lstStyle/>
          <a:p>
            <a:pPr marL="0" indent="0" algn="ctr">
              <a:buNone/>
            </a:pPr>
            <a:r>
              <a:rPr lang="en-US" sz="1100" dirty="0">
                <a:solidFill>
                  <a:srgbClr val="DDDDDD"/>
                </a:solidFill>
                <a:latin typeface="Meiryo" pitchFamily="34" charset="0"/>
                <a:ea typeface="Meiryo" pitchFamily="34" charset="-122"/>
                <a:cs typeface="Meiryo" pitchFamily="34" charset="-120"/>
              </a:rPr>
              <a:t>サイドトーン</a:t>
            </a:r>
            <a:endParaRPr lang="en-US" sz="1100" dirty="0"/>
          </a:p>
        </p:txBody>
      </p:sp>
      <p:sp>
        <p:nvSpPr>
          <p:cNvPr id="33" name="Shape 31"/>
          <p:cNvSpPr/>
          <p:nvPr/>
        </p:nvSpPr>
        <p:spPr>
          <a:xfrm>
            <a:off x="3666744" y="5806440"/>
            <a:ext cx="4297680" cy="384048"/>
          </a:xfrm>
          <a:prstGeom prst="roundRect">
            <a:avLst>
              <a:gd name="adj" fmla="val 50000"/>
            </a:avLst>
          </a:prstGeom>
          <a:solidFill>
            <a:srgbClr val="1A1A1A"/>
          </a:solidFill>
          <a:ln w="12700">
            <a:solidFill>
              <a:srgbClr val="777777"/>
            </a:solidFill>
            <a:prstDash val="solid"/>
          </a:ln>
        </p:spPr>
        <p:txBody>
          <a:bodyPr/>
          <a:lstStyle/>
          <a:p>
            <a:endParaRPr lang="ja-JP" altLang="en-US"/>
          </a:p>
        </p:txBody>
      </p:sp>
      <p:sp>
        <p:nvSpPr>
          <p:cNvPr id="34" name="Text 32"/>
          <p:cNvSpPr txBox="1"/>
          <p:nvPr/>
        </p:nvSpPr>
        <p:spPr>
          <a:xfrm>
            <a:off x="3666744" y="5806440"/>
            <a:ext cx="4297680" cy="384048"/>
          </a:xfrm>
          <a:prstGeom prst="rect">
            <a:avLst/>
          </a:prstGeom>
          <a:noFill/>
          <a:ln/>
        </p:spPr>
        <p:txBody>
          <a:bodyPr wrap="square" lIns="0" tIns="0" rIns="0" bIns="0" rtlCol="0" anchor="ctr"/>
          <a:lstStyle/>
          <a:p>
            <a:pPr marL="0" indent="0" algn="ctr">
              <a:buNone/>
            </a:pPr>
            <a:r>
              <a:rPr lang="en-US" sz="1100" dirty="0">
                <a:solidFill>
                  <a:srgbClr val="DDDDDD"/>
                </a:solidFill>
                <a:latin typeface="Meiryo" pitchFamily="34" charset="0"/>
                <a:ea typeface="Meiryo" pitchFamily="34" charset="-122"/>
                <a:cs typeface="Meiryo" pitchFamily="34" charset="-120"/>
              </a:rPr>
              <a:t>マルチポイント（無線機とスマートフォンの同時待受）</a:t>
            </a:r>
            <a:endParaRPr lang="en-US" sz="1100" dirty="0"/>
          </a:p>
        </p:txBody>
      </p:sp>
      <p:sp>
        <p:nvSpPr>
          <p:cNvPr id="35" name="Text 33"/>
          <p:cNvSpPr txBox="1"/>
          <p:nvPr/>
        </p:nvSpPr>
        <p:spPr>
          <a:xfrm>
            <a:off x="548640" y="6355080"/>
            <a:ext cx="11064240" cy="365760"/>
          </a:xfrm>
          <a:prstGeom prst="rect">
            <a:avLst/>
          </a:prstGeom>
          <a:noFill/>
          <a:ln/>
        </p:spPr>
        <p:txBody>
          <a:bodyPr wrap="square" lIns="0" tIns="0" rIns="0" bIns="0" rtlCol="0" anchor="ctr"/>
          <a:lstStyle/>
          <a:p>
            <a:pPr marL="0" indent="0">
              <a:buNone/>
            </a:pPr>
            <a:r>
              <a:rPr lang="en-US" sz="1200" dirty="0">
                <a:solidFill>
                  <a:srgbClr val="BBBBBB"/>
                </a:solidFill>
                <a:latin typeface="Meiryo" pitchFamily="34" charset="0"/>
                <a:ea typeface="Meiryo" pitchFamily="34" charset="-122"/>
                <a:cs typeface="Meiryo" pitchFamily="34" charset="-120"/>
              </a:rPr>
              <a:t>幹開発株式会社　TEL 0422-55-9334　sales@miki-kk.jp</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2261</Words>
  <Application>Microsoft Office PowerPoint</Application>
  <PresentationFormat>ワイド画面</PresentationFormat>
  <Paragraphs>484</Paragraphs>
  <Slides>19</Slides>
  <Notes>19</Notes>
  <HiddenSlides>0</HiddenSlides>
  <MMClips>20</MMClips>
  <ScaleCrop>false</ScaleCrop>
  <HeadingPairs>
    <vt:vector size="6" baseType="variant">
      <vt:variant>
        <vt:lpstr>使用されているフォント</vt:lpstr>
      </vt:variant>
      <vt:variant>
        <vt:i4>2</vt:i4>
      </vt:variant>
      <vt:variant>
        <vt:lpstr>テーマ</vt:lpstr>
      </vt:variant>
      <vt:variant>
        <vt:i4>1</vt:i4>
      </vt:variant>
      <vt:variant>
        <vt:lpstr>スライド タイトル</vt:lpstr>
      </vt:variant>
      <vt:variant>
        <vt:i4>19</vt:i4>
      </vt:variant>
    </vt:vector>
  </HeadingPairs>
  <TitlesOfParts>
    <vt:vector size="22" baseType="lpstr">
      <vt:lpstr>Meiryo</vt:lpstr>
      <vt:lpstr>Arial</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VEXA と骨伝導ヘッドセットの違い</dc:title>
  <dc:subject>PptxGenJS Presentation</dc:subject>
  <dc:creator>幹開発株式会社</dc:creator>
  <cp:lastModifiedBy>ゆう 市川</cp:lastModifiedBy>
  <cp:revision>2</cp:revision>
  <dcterms:created xsi:type="dcterms:W3CDTF">2026-09-15T02:14:35Z</dcterms:created>
  <dcterms:modified xsi:type="dcterms:W3CDTF">2026-09-15T04:05:49Z</dcterms:modified>
</cp:coreProperties>
</file>